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7"/>
  </p:notesMasterIdLst>
  <p:handoutMasterIdLst>
    <p:handoutMasterId r:id="rId18"/>
  </p:handoutMasterIdLst>
  <p:sldIdLst>
    <p:sldId id="275" r:id="rId2"/>
    <p:sldId id="303" r:id="rId3"/>
    <p:sldId id="261" r:id="rId4"/>
    <p:sldId id="257" r:id="rId5"/>
    <p:sldId id="321" r:id="rId6"/>
    <p:sldId id="307" r:id="rId7"/>
    <p:sldId id="309" r:id="rId8"/>
    <p:sldId id="293" r:id="rId9"/>
    <p:sldId id="314" r:id="rId10"/>
    <p:sldId id="311" r:id="rId11"/>
    <p:sldId id="318" r:id="rId12"/>
    <p:sldId id="319" r:id="rId13"/>
    <p:sldId id="300" r:id="rId14"/>
    <p:sldId id="299"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2D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EDA198-42AA-4C1D-8F92-D26368BDC7CB}" type="datetimeFigureOut">
              <a:rPr lang="en-US" smtClean="0"/>
              <a:t>7/5/2025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D28F38-FC25-4400-8409-9278519AC107}" type="slidenum">
              <a:rPr lang="en-US" smtClean="0"/>
              <a:t>‹#›</a:t>
            </a:fld>
            <a:endParaRPr lang="en-US"/>
          </a:p>
        </p:txBody>
      </p:sp>
    </p:spTree>
    <p:extLst>
      <p:ext uri="{BB962C8B-B14F-4D97-AF65-F5344CB8AC3E}">
        <p14:creationId xmlns:p14="http://schemas.microsoft.com/office/powerpoint/2010/main" val="1337931960"/>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FDDF64-CF48-4CEB-86FC-F4B0F8764282}" type="datetimeFigureOut">
              <a:rPr lang="en-US" smtClean="0"/>
              <a:t>7/5/2025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364746-269F-48EC-94DB-F2D1CD9EFFD9}" type="slidenum">
              <a:rPr lang="en-US" smtClean="0"/>
              <a:t>‹#›</a:t>
            </a:fld>
            <a:endParaRPr lang="en-US"/>
          </a:p>
        </p:txBody>
      </p:sp>
    </p:spTree>
    <p:extLst>
      <p:ext uri="{BB962C8B-B14F-4D97-AF65-F5344CB8AC3E}">
        <p14:creationId xmlns:p14="http://schemas.microsoft.com/office/powerpoint/2010/main" val="1609268866"/>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32637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2571273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4126374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566727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649604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5DDE83F-5BFF-40EF-A623-F573D082A19E}"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6057886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85DDE83F-5BFF-40EF-A623-F573D082A19E}"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5078962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24975097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42651072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cSld name="1_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7638458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019518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3995598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5DDE83F-5BFF-40EF-A623-F573D082A19E}" type="datetimeFigureOut">
              <a:rPr lang="en-US" smtClean="0"/>
              <a:t>7/5/2025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060019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243344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DDE83F-5BFF-40EF-A623-F573D082A19E}" type="datetimeFigureOut">
              <a:rPr lang="en-US" smtClean="0"/>
              <a:t>7/5/2025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3567719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DDE83F-5BFF-40EF-A623-F573D082A19E}" type="datetimeFigureOut">
              <a:rPr lang="en-US" smtClean="0"/>
              <a:t>7/5/2025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499530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5DDE83F-5BFF-40EF-A623-F573D082A19E}" type="datetimeFigureOut">
              <a:rPr lang="en-US" smtClean="0"/>
              <a:t>7/5/2025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32941004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27224072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5DDE83F-5BFF-40EF-A623-F573D082A19E}" type="datetimeFigureOut">
              <a:rPr lang="en-US" smtClean="0"/>
              <a:t>7/5/2025</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60E1142-7A0C-46BC-9899-524E4FA147CC}" type="slidenum">
              <a:rPr lang="en-US" smtClean="0"/>
              <a:t>‹#›</a:t>
            </a:fld>
            <a:endParaRPr lang="en-US"/>
          </a:p>
        </p:txBody>
      </p:sp>
    </p:spTree>
    <p:extLst>
      <p:ext uri="{BB962C8B-B14F-4D97-AF65-F5344CB8AC3E}">
        <p14:creationId xmlns:p14="http://schemas.microsoft.com/office/powerpoint/2010/main" val="1829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1">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5DDE83F-5BFF-40EF-A623-F573D082A19E}" type="datetimeFigureOut">
              <a:rPr lang="en-US" smtClean="0"/>
              <a:t>7/5/2025</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60E1142-7A0C-46BC-9899-524E4FA147CC}" type="slidenum">
              <a:rPr lang="en-US" smtClean="0"/>
              <a:t>‹#›</a:t>
            </a:fld>
            <a:endParaRPr lang="en-US"/>
          </a:p>
        </p:txBody>
      </p:sp>
    </p:spTree>
    <p:extLst>
      <p:ext uri="{BB962C8B-B14F-4D97-AF65-F5344CB8AC3E}">
        <p14:creationId xmlns:p14="http://schemas.microsoft.com/office/powerpoint/2010/main" val="1794445883"/>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42" r:id="rId14"/>
    <p:sldLayoutId id="2147483843" r:id="rId15"/>
    <p:sldLayoutId id="2147483844" r:id="rId16"/>
    <p:sldLayoutId id="2147483845" r:id="rId17"/>
    <p:sldLayoutId id="2147483846" r:id="rId18"/>
    <p:sldLayoutId id="2147483847" r:id="rId19"/>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698171"/>
            <a:ext cx="5118303" cy="3683727"/>
          </a:xfrm>
        </p:spPr>
        <p:txBody>
          <a:bodyPr>
            <a:noAutofit/>
          </a:bodyPr>
          <a:lstStyle/>
          <a:p>
            <a:pPr algn="justLow"/>
            <a:r>
              <a:rPr lang="ar-KW" sz="5400" b="1" dirty="0">
                <a:latin typeface="Simplified Arabic" panose="02020603050405020304" pitchFamily="18" charset="-78"/>
                <a:cs typeface="Simplified Arabic" panose="02020603050405020304" pitchFamily="18" charset="-78"/>
              </a:rPr>
              <a:t>دور الهيئة الرقابي والتنظيمي على قطاع</a:t>
            </a:r>
            <a:br>
              <a:rPr lang="ar-KW" sz="5400" b="1" dirty="0">
                <a:latin typeface="Simplified Arabic" panose="02020603050405020304" pitchFamily="18" charset="-78"/>
                <a:cs typeface="Simplified Arabic" panose="02020603050405020304" pitchFamily="18" charset="-78"/>
              </a:rPr>
            </a:br>
            <a:r>
              <a:rPr lang="ar-KW" sz="5400" b="1" dirty="0">
                <a:latin typeface="Simplified Arabic" panose="02020603050405020304" pitchFamily="18" charset="-78"/>
                <a:cs typeface="Simplified Arabic" panose="02020603050405020304" pitchFamily="18" charset="-78"/>
              </a:rPr>
              <a:t>التعدين في المملكة  </a:t>
            </a:r>
            <a:endParaRPr lang="en-US" sz="5400" dirty="0">
              <a:latin typeface="Simplified Arabic" panose="02020603050405020304" pitchFamily="18" charset="-78"/>
              <a:cs typeface="Simplified Arabic" panose="02020603050405020304" pitchFamily="18" charset="-78"/>
            </a:endParaRP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418138" y="1597103"/>
            <a:ext cx="5470525" cy="3647016"/>
          </a:xfrm>
          <a:prstGeom prst="rect">
            <a:avLst/>
          </a:prstGeom>
        </p:spPr>
      </p:pic>
      <p:sp>
        <p:nvSpPr>
          <p:cNvPr id="3" name="Rounded Rectangle 2"/>
          <p:cNvSpPr/>
          <p:nvPr/>
        </p:nvSpPr>
        <p:spPr>
          <a:xfrm>
            <a:off x="0" y="8389"/>
            <a:ext cx="12192000" cy="1110343"/>
          </a:xfrm>
          <a:prstGeom prst="roundRect">
            <a:avLst/>
          </a:prstGeom>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3600" dirty="0">
                <a:latin typeface="Simplified Arabic" panose="02020603050405020304" pitchFamily="18" charset="-78"/>
                <a:cs typeface="Simplified Arabic" panose="02020603050405020304" pitchFamily="18" charset="-78"/>
              </a:rPr>
              <a:t>هيئة تنظيم قطاع الطاقة والمعادن </a:t>
            </a:r>
            <a:endParaRPr lang="en-US" sz="3600" dirty="0">
              <a:latin typeface="Simplified Arabic" panose="02020603050405020304" pitchFamily="18" charset="-78"/>
              <a:cs typeface="Simplified Arabic" panose="02020603050405020304" pitchFamily="18" charset="-78"/>
            </a:endParaRPr>
          </a:p>
        </p:txBody>
      </p:sp>
      <p:pic>
        <p:nvPicPr>
          <p:cNvPr id="9" name="Picture 8"/>
          <p:cNvPicPr/>
          <p:nvPr/>
        </p:nvPicPr>
        <p:blipFill>
          <a:blip r:embed="rId3">
            <a:extLst>
              <a:ext uri="{28A0092B-C50C-407E-A947-70E740481C1C}">
                <a14:useLocalDpi xmlns:a14="http://schemas.microsoft.com/office/drawing/2010/main" val="0"/>
              </a:ext>
            </a:extLst>
          </a:blip>
          <a:stretch>
            <a:fillRect/>
          </a:stretch>
        </p:blipFill>
        <p:spPr>
          <a:xfrm>
            <a:off x="10888663" y="0"/>
            <a:ext cx="1303337" cy="1110343"/>
          </a:xfrm>
          <a:prstGeom prst="rect">
            <a:avLst/>
          </a:prstGeom>
        </p:spPr>
      </p:pic>
    </p:spTree>
    <p:extLst>
      <p:ext uri="{BB962C8B-B14F-4D97-AF65-F5344CB8AC3E}">
        <p14:creationId xmlns:p14="http://schemas.microsoft.com/office/powerpoint/2010/main" val="643671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75" y="618517"/>
            <a:ext cx="10364451" cy="790833"/>
          </a:xfrm>
          <a:solidFill>
            <a:schemeClr val="accent6"/>
          </a:solidFill>
        </p:spPr>
        <p:txBody>
          <a:bodyPr>
            <a:normAutofit/>
          </a:bodyPr>
          <a:lstStyle/>
          <a:p>
            <a:pPr rtl="1"/>
            <a:r>
              <a:rPr lang="ar-SA" sz="3200" b="1" dirty="0"/>
              <a:t>أهمية قطاع </a:t>
            </a:r>
            <a:r>
              <a:rPr lang="ar-SA" sz="3200" b="1" dirty="0" smtClean="0"/>
              <a:t>التعدين</a:t>
            </a:r>
            <a:endParaRPr lang="en-US" sz="3200" dirty="0"/>
          </a:p>
        </p:txBody>
      </p:sp>
      <p:sp>
        <p:nvSpPr>
          <p:cNvPr id="5" name="Content Placeholder 4"/>
          <p:cNvSpPr>
            <a:spLocks noGrp="1"/>
          </p:cNvSpPr>
          <p:nvPr>
            <p:ph idx="1"/>
          </p:nvPr>
        </p:nvSpPr>
        <p:spPr>
          <a:xfrm>
            <a:off x="913775" y="1728133"/>
            <a:ext cx="10364452" cy="4530054"/>
          </a:xfrm>
        </p:spPr>
        <p:txBody>
          <a:bodyPr>
            <a:noAutofit/>
          </a:bodyPr>
          <a:lstStyle/>
          <a:p>
            <a:pPr algn="justLow" rtl="1"/>
            <a:r>
              <a:rPr lang="ar-SA" sz="2800" b="1" dirty="0">
                <a:cs typeface="+mj-cs"/>
              </a:rPr>
              <a:t>يُعد قطاع التعدين من الركائز الحيوية التي تسهم بفعالية في دفع عجلة النمو الاقتصادي وتعزيز مسيرة التنمية الوطنية. ورغم تذبذب نسب مساهمته في الناتج المحلي الإجمالي عبر فترات زمنية متباينة، إلا أن دوره لا يزال يمثل ثقلًا واضحًا في الاقتصاد الوطني، باعتباره أحد أبرز الروافد التي تُسهم في استثمار الثروات الطبيعية وتنمية الموارد المعدنية المحلية، إلى جانب دوره في خلق فرص عمل وتنمية الكفاءات البشرية.</a:t>
            </a:r>
            <a:endParaRPr lang="ar-SA" sz="2800" dirty="0">
              <a:cs typeface="+mj-cs"/>
            </a:endParaRPr>
          </a:p>
          <a:p>
            <a:pPr algn="justLow" rtl="1"/>
            <a:r>
              <a:rPr lang="ar-SA" sz="2800" b="1" dirty="0">
                <a:cs typeface="+mj-cs"/>
              </a:rPr>
              <a:t>ونظرًا لما يتمتع به هذا القطاع من إمكانات واعدة، فإنه لا يمكن إغفال أهميته أو التقليل من شأنه، مما يستوجب تضافر الجهود الوطنية على المستويين الحكومي والخاص للنهوض به، وتعزيز قدراته، وتطوير بنيته بما يواكب المتغيرات العالمية في مجالات التعدين والاستثمار الطبيعي.</a:t>
            </a:r>
            <a:endParaRPr lang="ar-SA" sz="2800" dirty="0">
              <a:cs typeface="+mj-cs"/>
            </a:endParaRPr>
          </a:p>
          <a:p>
            <a:pPr marL="0" indent="0" algn="justLow" rtl="1">
              <a:buNone/>
            </a:pPr>
            <a:endParaRPr lang="en-US" sz="2800" dirty="0">
              <a:cs typeface="+mj-cs"/>
            </a:endParaRPr>
          </a:p>
        </p:txBody>
      </p:sp>
    </p:spTree>
    <p:extLst>
      <p:ext uri="{BB962C8B-B14F-4D97-AF65-F5344CB8AC3E}">
        <p14:creationId xmlns:p14="http://schemas.microsoft.com/office/powerpoint/2010/main" val="38724302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648221"/>
          </a:xfrm>
          <a:solidFill>
            <a:schemeClr val="accent6"/>
          </a:solidFill>
        </p:spPr>
        <p:txBody>
          <a:bodyPr/>
          <a:lstStyle/>
          <a:p>
            <a:r>
              <a:rPr dirty="0" err="1"/>
              <a:t>مكونات</a:t>
            </a:r>
            <a:r>
              <a:rPr dirty="0"/>
              <a:t> </a:t>
            </a:r>
            <a:r>
              <a:rPr dirty="0" err="1"/>
              <a:t>قطاع</a:t>
            </a:r>
            <a:r>
              <a:rPr dirty="0"/>
              <a:t> </a:t>
            </a:r>
            <a:r>
              <a:rPr dirty="0" err="1"/>
              <a:t>التعدين</a:t>
            </a:r>
            <a:endParaRPr dirty="0"/>
          </a:p>
        </p:txBody>
      </p:sp>
      <p:sp>
        <p:nvSpPr>
          <p:cNvPr id="3" name="Content Placeholder 2"/>
          <p:cNvSpPr>
            <a:spLocks noGrp="1"/>
          </p:cNvSpPr>
          <p:nvPr>
            <p:ph idx="1"/>
          </p:nvPr>
        </p:nvSpPr>
        <p:spPr>
          <a:xfrm>
            <a:off x="913775" y="1375795"/>
            <a:ext cx="10364452" cy="5134062"/>
          </a:xfrm>
        </p:spPr>
        <p:txBody>
          <a:bodyPr/>
          <a:lstStyle/>
          <a:p>
            <a:pPr marL="0" indent="0" algn="justLow" rtl="1">
              <a:buNone/>
            </a:pPr>
            <a:r>
              <a:rPr lang="ar-SA" dirty="0" smtClean="0"/>
              <a:t>1- </a:t>
            </a:r>
            <a:r>
              <a:rPr lang="ar-SA" sz="2400" dirty="0" smtClean="0">
                <a:cs typeface="+mj-cs"/>
              </a:rPr>
              <a:t>الصناعات </a:t>
            </a:r>
            <a:r>
              <a:rPr lang="ar-SA" sz="2400" dirty="0">
                <a:cs typeface="+mj-cs"/>
              </a:rPr>
              <a:t>التعدينية الاستخراجية وهي: </a:t>
            </a:r>
            <a:endParaRPr lang="en-US" sz="2400" dirty="0">
              <a:cs typeface="+mj-cs"/>
            </a:endParaRPr>
          </a:p>
          <a:p>
            <a:pPr lvl="1" algn="justLow" rtl="1"/>
            <a:r>
              <a:rPr lang="ar-SA" sz="2400" dirty="0">
                <a:cs typeface="+mj-cs"/>
              </a:rPr>
              <a:t>صناعة الفوسفات</a:t>
            </a:r>
            <a:endParaRPr lang="en-US" sz="2400" dirty="0">
              <a:cs typeface="+mj-cs"/>
            </a:endParaRPr>
          </a:p>
          <a:p>
            <a:pPr lvl="1" algn="justLow" rtl="1"/>
            <a:r>
              <a:rPr lang="ar-SA" sz="2400" dirty="0">
                <a:cs typeface="+mj-cs"/>
              </a:rPr>
              <a:t>صناعة البوتاس</a:t>
            </a:r>
            <a:endParaRPr lang="en-US" sz="2400" dirty="0">
              <a:cs typeface="+mj-cs"/>
            </a:endParaRPr>
          </a:p>
          <a:p>
            <a:pPr lvl="1" algn="justLow" rtl="1"/>
            <a:r>
              <a:rPr lang="ar-SA" sz="2400" dirty="0">
                <a:cs typeface="+mj-cs"/>
              </a:rPr>
              <a:t>صناعة الملح</a:t>
            </a:r>
            <a:endParaRPr lang="en-US" sz="2400" dirty="0">
              <a:cs typeface="+mj-cs"/>
            </a:endParaRPr>
          </a:p>
          <a:p>
            <a:pPr lvl="1" algn="justLow" rtl="1"/>
            <a:r>
              <a:rPr lang="ar-SA" sz="2400" dirty="0">
                <a:cs typeface="+mj-cs"/>
              </a:rPr>
              <a:t>صناعة الكربونات</a:t>
            </a:r>
            <a:endParaRPr lang="en-US" sz="2400" dirty="0">
              <a:cs typeface="+mj-cs"/>
            </a:endParaRPr>
          </a:p>
          <a:p>
            <a:pPr algn="justLow" rtl="1"/>
            <a:r>
              <a:rPr lang="ar-SA" sz="2400" dirty="0">
                <a:cs typeface="+mj-cs"/>
              </a:rPr>
              <a:t>منتجات المقالع والمناجم وتضم: حجر </a:t>
            </a:r>
            <a:r>
              <a:rPr lang="ar-SA" sz="2400" dirty="0" smtClean="0">
                <a:cs typeface="+mj-cs"/>
              </a:rPr>
              <a:t>البناء، </a:t>
            </a:r>
            <a:r>
              <a:rPr lang="ar-SA" sz="2400" dirty="0">
                <a:cs typeface="+mj-cs"/>
              </a:rPr>
              <a:t>الركام، الرخام، الجرانيت، الرمل </a:t>
            </a:r>
            <a:r>
              <a:rPr lang="ar-SA" sz="2400" dirty="0" smtClean="0">
                <a:cs typeface="+mj-cs"/>
              </a:rPr>
              <a:t>الزجاجي، التف البركاني ، الجبص، الكاولين ، الفلدسبار </a:t>
            </a:r>
            <a:endParaRPr sz="2400" dirty="0">
              <a:cs typeface="+mj-cs"/>
            </a:endParaRPr>
          </a:p>
        </p:txBody>
      </p:sp>
    </p:spTree>
    <p:extLst>
      <p:ext uri="{BB962C8B-B14F-4D97-AF65-F5344CB8AC3E}">
        <p14:creationId xmlns:p14="http://schemas.microsoft.com/office/powerpoint/2010/main" val="21161646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715333"/>
          </a:xfrm>
          <a:solidFill>
            <a:schemeClr val="accent6"/>
          </a:solidFill>
        </p:spPr>
        <p:txBody>
          <a:bodyPr/>
          <a:lstStyle/>
          <a:p>
            <a:r>
              <a:rPr dirty="0" err="1"/>
              <a:t>مكونات</a:t>
            </a:r>
            <a:r>
              <a:rPr dirty="0"/>
              <a:t> </a:t>
            </a:r>
            <a:r>
              <a:rPr dirty="0" err="1"/>
              <a:t>قطاع</a:t>
            </a:r>
            <a:r>
              <a:rPr dirty="0"/>
              <a:t> </a:t>
            </a:r>
            <a:r>
              <a:rPr dirty="0" err="1"/>
              <a:t>التعدين</a:t>
            </a:r>
            <a:endParaRPr dirty="0"/>
          </a:p>
        </p:txBody>
      </p:sp>
      <p:sp>
        <p:nvSpPr>
          <p:cNvPr id="3" name="Content Placeholder 2"/>
          <p:cNvSpPr>
            <a:spLocks noGrp="1"/>
          </p:cNvSpPr>
          <p:nvPr>
            <p:ph idx="1"/>
          </p:nvPr>
        </p:nvSpPr>
        <p:spPr>
          <a:xfrm>
            <a:off x="913775" y="1451295"/>
            <a:ext cx="10364452" cy="5251509"/>
          </a:xfrm>
        </p:spPr>
        <p:txBody>
          <a:bodyPr>
            <a:normAutofit lnSpcReduction="10000"/>
          </a:bodyPr>
          <a:lstStyle/>
          <a:p>
            <a:pPr marL="0" indent="0" algn="justLow" rtl="1">
              <a:buNone/>
            </a:pPr>
            <a:r>
              <a:rPr lang="en-US" dirty="0"/>
              <a:t>2</a:t>
            </a:r>
            <a:r>
              <a:rPr lang="ar-SA" dirty="0" smtClean="0"/>
              <a:t>- </a:t>
            </a:r>
            <a:r>
              <a:rPr lang="ar-SA" sz="2400" dirty="0">
                <a:cs typeface="+mj-cs"/>
              </a:rPr>
              <a:t>الصناعات التعدينية التحويلية بفرعيها</a:t>
            </a:r>
            <a:r>
              <a:rPr lang="en-US" sz="2400" dirty="0">
                <a:cs typeface="+mj-cs"/>
              </a:rPr>
              <a:t>: </a:t>
            </a:r>
          </a:p>
          <a:p>
            <a:pPr lvl="1" algn="justLow" rtl="1"/>
            <a:r>
              <a:rPr lang="ar-SA" sz="2400" dirty="0">
                <a:cs typeface="+mj-cs"/>
              </a:rPr>
              <a:t>الصناعات الكيماوية وتضم</a:t>
            </a:r>
            <a:r>
              <a:rPr lang="en-US" sz="2400" dirty="0">
                <a:cs typeface="+mj-cs"/>
              </a:rPr>
              <a:t>: </a:t>
            </a:r>
          </a:p>
          <a:p>
            <a:pPr lvl="2" algn="justLow" rtl="1"/>
            <a:r>
              <a:rPr lang="ar-SA" sz="2400" dirty="0">
                <a:cs typeface="+mj-cs"/>
              </a:rPr>
              <a:t>صناعة الأسمدة</a:t>
            </a:r>
            <a:endParaRPr lang="en-US" sz="2400" dirty="0">
              <a:cs typeface="+mj-cs"/>
            </a:endParaRPr>
          </a:p>
          <a:p>
            <a:pPr lvl="2" algn="justLow" rtl="1"/>
            <a:r>
              <a:rPr lang="ar-SA" sz="2400" dirty="0">
                <a:cs typeface="+mj-cs"/>
              </a:rPr>
              <a:t>صناعة الأحماض الكيماوية</a:t>
            </a:r>
            <a:endParaRPr lang="en-US" sz="2400" dirty="0">
              <a:cs typeface="+mj-cs"/>
            </a:endParaRPr>
          </a:p>
          <a:p>
            <a:pPr lvl="2" algn="justLow" rtl="1"/>
            <a:r>
              <a:rPr lang="ar-SA" sz="2400" dirty="0">
                <a:cs typeface="+mj-cs"/>
              </a:rPr>
              <a:t>صناعة الجير الحي والمطفأ</a:t>
            </a:r>
            <a:endParaRPr lang="en-US" sz="2400" dirty="0">
              <a:cs typeface="+mj-cs"/>
            </a:endParaRPr>
          </a:p>
          <a:p>
            <a:pPr lvl="1" algn="justLow" rtl="1"/>
            <a:r>
              <a:rPr lang="ar-SA" sz="2400" dirty="0">
                <a:cs typeface="+mj-cs"/>
              </a:rPr>
              <a:t>الصناعات الإنشائية وتضم</a:t>
            </a:r>
            <a:r>
              <a:rPr lang="en-US" sz="2400" dirty="0">
                <a:cs typeface="+mj-cs"/>
              </a:rPr>
              <a:t>: </a:t>
            </a:r>
          </a:p>
          <a:p>
            <a:pPr lvl="2" algn="justLow" rtl="1"/>
            <a:r>
              <a:rPr lang="ar-SA" sz="2400" dirty="0">
                <a:cs typeface="+mj-cs"/>
              </a:rPr>
              <a:t>صناعة </a:t>
            </a:r>
            <a:r>
              <a:rPr lang="ar-SA" sz="2400" dirty="0" smtClean="0">
                <a:cs typeface="+mj-cs"/>
              </a:rPr>
              <a:t>الاسمنت الاسود</a:t>
            </a:r>
            <a:endParaRPr lang="en-US" sz="2400" dirty="0">
              <a:cs typeface="+mj-cs"/>
            </a:endParaRPr>
          </a:p>
          <a:p>
            <a:pPr lvl="2" algn="justLow" rtl="1"/>
            <a:r>
              <a:rPr lang="ar-SA" sz="2400" dirty="0">
                <a:cs typeface="+mj-cs"/>
              </a:rPr>
              <a:t>صناعة الاسمنت الأبيض</a:t>
            </a:r>
            <a:endParaRPr lang="en-US" sz="2400" dirty="0">
              <a:cs typeface="+mj-cs"/>
            </a:endParaRPr>
          </a:p>
          <a:p>
            <a:pPr lvl="2" algn="justLow" rtl="1"/>
            <a:r>
              <a:rPr lang="ar-SA" sz="2400" dirty="0">
                <a:cs typeface="+mj-cs"/>
              </a:rPr>
              <a:t>صناعة الصوف الصخري</a:t>
            </a:r>
            <a:endParaRPr lang="en-US" sz="2400" dirty="0">
              <a:cs typeface="+mj-cs"/>
            </a:endParaRPr>
          </a:p>
          <a:p>
            <a:pPr lvl="2" algn="justLow" rtl="1"/>
            <a:r>
              <a:rPr lang="ar-SA" sz="2400" dirty="0">
                <a:cs typeface="+mj-cs"/>
              </a:rPr>
              <a:t>صناعة الخزف (البلاط الصيني والأدوات </a:t>
            </a:r>
            <a:r>
              <a:rPr lang="ar-SA" sz="2400" dirty="0" smtClean="0">
                <a:cs typeface="+mj-cs"/>
              </a:rPr>
              <a:t>الصحية</a:t>
            </a:r>
            <a:r>
              <a:rPr lang="ar-JO" sz="2400" dirty="0" smtClean="0">
                <a:cs typeface="+mj-cs"/>
              </a:rPr>
              <a:t>)</a:t>
            </a:r>
            <a:endParaRPr lang="en-US" sz="2400" dirty="0">
              <a:cs typeface="+mj-cs"/>
            </a:endParaRPr>
          </a:p>
          <a:p>
            <a:pPr lvl="2" algn="justLow" rtl="1"/>
            <a:r>
              <a:rPr lang="ar-SA" sz="2400" dirty="0" smtClean="0">
                <a:cs typeface="+mj-cs"/>
              </a:rPr>
              <a:t>صناعة مواد البناء</a:t>
            </a:r>
            <a:endParaRPr lang="en-US" sz="2400" dirty="0">
              <a:cs typeface="+mj-cs"/>
            </a:endParaRPr>
          </a:p>
          <a:p>
            <a:pPr marL="0" indent="0" algn="justLow" rtl="1">
              <a:buNone/>
            </a:pPr>
            <a:endParaRPr dirty="0"/>
          </a:p>
        </p:txBody>
      </p:sp>
    </p:spTree>
    <p:extLst>
      <p:ext uri="{BB962C8B-B14F-4D97-AF65-F5344CB8AC3E}">
        <p14:creationId xmlns:p14="http://schemas.microsoft.com/office/powerpoint/2010/main" val="36955411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762414"/>
          </a:xfrm>
          <a:solidFill>
            <a:schemeClr val="accent6"/>
          </a:solidFill>
        </p:spPr>
        <p:txBody>
          <a:bodyPr>
            <a:normAutofit/>
          </a:bodyPr>
          <a:lstStyle/>
          <a:p>
            <a:pPr rtl="1"/>
            <a:r>
              <a:rPr lang="ar-JO" b="1" dirty="0"/>
              <a:t>حقوق التعدين الممنوحة لاستثمارات المعادن والصخور </a:t>
            </a:r>
            <a:r>
              <a:rPr lang="ar-JO" b="1" dirty="0" smtClean="0"/>
              <a:t>الصناعية</a:t>
            </a:r>
            <a:endParaRPr lang="en-US" dirty="0"/>
          </a:p>
        </p:txBody>
      </p:sp>
      <p:pic>
        <p:nvPicPr>
          <p:cNvPr id="4" name="Content Placeholder 3"/>
          <p:cNvPicPr>
            <a:picLocks noGrp="1" noChangeAspect="1"/>
          </p:cNvPicPr>
          <p:nvPr>
            <p:ph idx="1"/>
          </p:nvPr>
        </p:nvPicPr>
        <p:blipFill>
          <a:blip r:embed="rId2"/>
          <a:stretch>
            <a:fillRect/>
          </a:stretch>
        </p:blipFill>
        <p:spPr>
          <a:xfrm>
            <a:off x="2266951" y="1807418"/>
            <a:ext cx="7429499" cy="5050582"/>
          </a:xfrm>
          <a:prstGeom prst="rect">
            <a:avLst/>
          </a:prstGeom>
        </p:spPr>
      </p:pic>
    </p:spTree>
    <p:extLst>
      <p:ext uri="{BB962C8B-B14F-4D97-AF65-F5344CB8AC3E}">
        <p14:creationId xmlns:p14="http://schemas.microsoft.com/office/powerpoint/2010/main" val="26689662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2093039" y="767443"/>
            <a:ext cx="7954475" cy="5437414"/>
          </a:xfrm>
          <a:prstGeom prst="rect">
            <a:avLst/>
          </a:prstGeom>
        </p:spPr>
      </p:pic>
    </p:spTree>
    <p:extLst>
      <p:ext uri="{BB962C8B-B14F-4D97-AF65-F5344CB8AC3E}">
        <p14:creationId xmlns:p14="http://schemas.microsoft.com/office/powerpoint/2010/main" val="40419917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83865" y="3495948"/>
            <a:ext cx="4406437" cy="2066721"/>
          </a:xfrm>
        </p:spPr>
        <p:txBody>
          <a:bodyPr>
            <a:noAutofit/>
          </a:bodyPr>
          <a:lstStyle/>
          <a:p>
            <a:r>
              <a:rPr lang="ar-JO" sz="6000" b="1" dirty="0">
                <a:latin typeface="Times New Roman" panose="02020603050405020304" pitchFamily="18" charset="0"/>
                <a:cs typeface="Times New Roman" panose="02020603050405020304" pitchFamily="18" charset="0"/>
              </a:rPr>
              <a:t>شكرا لحسن </a:t>
            </a:r>
            <a:r>
              <a:rPr lang="ar-KW" sz="6000" b="1" dirty="0">
                <a:latin typeface="Times New Roman" panose="02020603050405020304" pitchFamily="18" charset="0"/>
                <a:cs typeface="Times New Roman" panose="02020603050405020304" pitchFamily="18" charset="0"/>
              </a:rPr>
              <a:t>إستماعكم </a:t>
            </a:r>
            <a:endParaRPr lang="en-US" sz="6000" dirty="0"/>
          </a:p>
        </p:txBody>
      </p:sp>
    </p:spTree>
    <p:extLst>
      <p:ext uri="{BB962C8B-B14F-4D97-AF65-F5344CB8AC3E}">
        <p14:creationId xmlns:p14="http://schemas.microsoft.com/office/powerpoint/2010/main" val="20183936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411061"/>
            <a:ext cx="10364451" cy="906011"/>
          </a:xfrm>
          <a:solidFill>
            <a:schemeClr val="accent6"/>
          </a:solidFill>
        </p:spPr>
        <p:txBody>
          <a:bodyPr/>
          <a:lstStyle/>
          <a:p>
            <a:r>
              <a:rPr dirty="0" err="1"/>
              <a:t>مقدمة</a:t>
            </a:r>
            <a:endParaRPr dirty="0"/>
          </a:p>
        </p:txBody>
      </p:sp>
      <p:sp>
        <p:nvSpPr>
          <p:cNvPr id="3" name="Content Placeholder 2"/>
          <p:cNvSpPr>
            <a:spLocks noGrp="1"/>
          </p:cNvSpPr>
          <p:nvPr>
            <p:ph idx="1"/>
          </p:nvPr>
        </p:nvSpPr>
        <p:spPr>
          <a:xfrm>
            <a:off x="913775" y="1317072"/>
            <a:ext cx="10364452" cy="5142451"/>
          </a:xfrm>
        </p:spPr>
        <p:txBody>
          <a:bodyPr>
            <a:normAutofit/>
          </a:bodyPr>
          <a:lstStyle/>
          <a:p>
            <a:pPr algn="justLow" rtl="1"/>
            <a:r>
              <a:rPr lang="ar-SA" b="1" dirty="0">
                <a:cs typeface="+mj-cs"/>
              </a:rPr>
              <a:t>عملت الدولة الأردنية، منذ تأسيس إمارة شرق الأردن، على تنظيم قطاع المصادر الطبيعية، حيث تم إصدار أول تشريع خاص بهذا القطاع وهو "قانون التعدين لسنة 1926" </a:t>
            </a:r>
            <a:r>
              <a:rPr lang="ar-SA" b="1" dirty="0" smtClean="0">
                <a:cs typeface="+mj-cs"/>
              </a:rPr>
              <a:t>الذي </a:t>
            </a:r>
            <a:r>
              <a:rPr lang="ar-SA" b="1" dirty="0">
                <a:cs typeface="+mj-cs"/>
              </a:rPr>
              <a:t>شكّل اللبنة الأساسية لتنظيم أعمال التعدين في المملكة.</a:t>
            </a:r>
            <a:endParaRPr lang="ar-SA" dirty="0">
              <a:cs typeface="+mj-cs"/>
            </a:endParaRPr>
          </a:p>
          <a:p>
            <a:pPr algn="justLow" rtl="1"/>
            <a:r>
              <a:rPr lang="ar-SA" dirty="0">
                <a:cs typeface="+mj-cs"/>
              </a:rPr>
              <a:t>وفي عام 1966، تم إصدار </a:t>
            </a:r>
            <a:r>
              <a:rPr lang="ar-SA" b="1" dirty="0">
                <a:cs typeface="+mj-cs"/>
              </a:rPr>
              <a:t>قانون شؤون المصادر الطبيعية المؤقت رقم 37 لسنة 1966</a:t>
            </a:r>
            <a:r>
              <a:rPr lang="ar-SA" dirty="0">
                <a:cs typeface="+mj-cs"/>
              </a:rPr>
              <a:t>، والذي تزامن مع </a:t>
            </a:r>
            <a:r>
              <a:rPr lang="ar-SA" b="1" dirty="0">
                <a:cs typeface="+mj-cs"/>
              </a:rPr>
              <a:t>تأسيس سلطة المصادر الطبيعية</a:t>
            </a:r>
            <a:r>
              <a:rPr lang="ar-SA" dirty="0">
                <a:cs typeface="+mj-cs"/>
              </a:rPr>
              <a:t> كجهة حكومية مستقلة معنية بتنظيم القطاع، والاستكشاف والتنقيب عن الموارد الطبيعية، والترويج لها محليًا ودوليًا، إضافة إلى إبرام الاتفاقيات ذات العلاقة.</a:t>
            </a:r>
          </a:p>
          <a:p>
            <a:pPr algn="r" rtl="1"/>
            <a:r>
              <a:rPr lang="ar-SA" dirty="0">
                <a:cs typeface="+mj-cs"/>
              </a:rPr>
              <a:t>تبع ذلك إصدار </a:t>
            </a:r>
            <a:r>
              <a:rPr lang="ar-SA" b="1" dirty="0">
                <a:cs typeface="+mj-cs"/>
              </a:rPr>
              <a:t>قانون تنظيم شؤون المصادر الطبيعية رقم 12 لسنة 1968</a:t>
            </a:r>
            <a:r>
              <a:rPr lang="ar-SA" dirty="0">
                <a:cs typeface="+mj-cs"/>
              </a:rPr>
              <a:t>، وما انبثق عنه من أنظمة وتعليمات، من أبرزها:</a:t>
            </a:r>
          </a:p>
          <a:p>
            <a:pPr algn="r" rtl="1"/>
            <a:r>
              <a:rPr lang="ar-SA" b="1" dirty="0" smtClean="0">
                <a:cs typeface="+mj-cs"/>
              </a:rPr>
              <a:t>نظام </a:t>
            </a:r>
            <a:r>
              <a:rPr lang="ar-SA" b="1" dirty="0">
                <a:cs typeface="+mj-cs"/>
              </a:rPr>
              <a:t>المقالع وتعديلاته رقم 8 لسنة 1971</a:t>
            </a:r>
            <a:endParaRPr lang="ar-SA" dirty="0">
              <a:cs typeface="+mj-cs"/>
            </a:endParaRPr>
          </a:p>
          <a:p>
            <a:pPr algn="r" rtl="1"/>
            <a:r>
              <a:rPr lang="ar-SA" b="1" dirty="0">
                <a:cs typeface="+mj-cs"/>
              </a:rPr>
              <a:t>نظام رسوم المقالع والتعدين وتعديلاته رقم 86 لسنة 2002</a:t>
            </a:r>
            <a:endParaRPr lang="ar-SA" dirty="0">
              <a:cs typeface="+mj-cs"/>
            </a:endParaRPr>
          </a:p>
          <a:p>
            <a:pPr algn="justLow" rtl="1"/>
            <a:r>
              <a:rPr lang="ar-SA" dirty="0">
                <a:cs typeface="+mj-cs"/>
              </a:rPr>
              <a:t>وفي إطار </a:t>
            </a:r>
            <a:r>
              <a:rPr lang="ar-SA" b="1" dirty="0">
                <a:cs typeface="+mj-cs"/>
              </a:rPr>
              <a:t>إعادة هيكلة الدوائر والمؤسسات الحكومية</a:t>
            </a:r>
            <a:r>
              <a:rPr lang="ar-SA" dirty="0">
                <a:cs typeface="+mj-cs"/>
              </a:rPr>
              <a:t>، صدر </a:t>
            </a:r>
            <a:r>
              <a:rPr lang="ar-SA" b="1" dirty="0">
                <a:cs typeface="+mj-cs"/>
              </a:rPr>
              <a:t>قانون رقم 17 لسنة 2014</a:t>
            </a:r>
            <a:r>
              <a:rPr lang="ar-SA" dirty="0">
                <a:cs typeface="+mj-cs"/>
              </a:rPr>
              <a:t>، والذي نصّ على </a:t>
            </a:r>
            <a:r>
              <a:rPr lang="ar-SA" b="1" dirty="0">
                <a:cs typeface="+mj-cs"/>
              </a:rPr>
              <a:t>إلغاء سلطة المصادر الطبيعية</a:t>
            </a:r>
            <a:r>
              <a:rPr lang="ar-SA" dirty="0">
                <a:cs typeface="+mj-cs"/>
              </a:rPr>
              <a:t>، ونقل صلاحياتها التنظيمية إلى </a:t>
            </a:r>
            <a:r>
              <a:rPr lang="ar-SA" b="1" dirty="0">
                <a:cs typeface="+mj-cs"/>
              </a:rPr>
              <a:t>هيئة تنظيم قطاع الطاقة والمعادن</a:t>
            </a:r>
            <a:r>
              <a:rPr lang="ar-SA" dirty="0">
                <a:cs typeface="+mj-cs"/>
              </a:rPr>
              <a:t>، التي أصبحت الجهة المسؤولة عن تنظيم واستثمار قطاع المصادر الطبيعية في </a:t>
            </a:r>
            <a:r>
              <a:rPr lang="ar-SA" dirty="0" smtClean="0">
                <a:cs typeface="+mj-cs"/>
              </a:rPr>
              <a:t>الأردن</a:t>
            </a:r>
            <a:r>
              <a:rPr lang="en-US" dirty="0">
                <a:cs typeface="+mj-cs"/>
              </a:rPr>
              <a:t> </a:t>
            </a:r>
            <a:r>
              <a:rPr lang="en-US" dirty="0" smtClean="0">
                <a:cs typeface="+mj-cs"/>
              </a:rPr>
              <a:t> </a:t>
            </a:r>
            <a:r>
              <a:rPr lang="ar-SA" dirty="0">
                <a:cs typeface="+mj-cs"/>
              </a:rPr>
              <a:t>و</a:t>
            </a:r>
            <a:r>
              <a:rPr lang="ar-SA" dirty="0" smtClean="0">
                <a:cs typeface="+mj-cs"/>
              </a:rPr>
              <a:t>تم صدور قانون </a:t>
            </a:r>
            <a:r>
              <a:rPr lang="ar-SA" dirty="0">
                <a:cs typeface="+mj-cs"/>
              </a:rPr>
              <a:t>المصادر الطبيعية رقم 19 لسنة 2018</a:t>
            </a:r>
          </a:p>
          <a:p>
            <a:pPr algn="r" rtl="1"/>
            <a:endParaRPr dirty="0"/>
          </a:p>
        </p:txBody>
      </p:sp>
    </p:spTree>
    <p:extLst>
      <p:ext uri="{BB962C8B-B14F-4D97-AF65-F5344CB8AC3E}">
        <p14:creationId xmlns:p14="http://schemas.microsoft.com/office/powerpoint/2010/main" val="3948535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0"/>
            <a:ext cx="12192000" cy="1136469"/>
          </a:xfrm>
          <a:prstGeom prst="roundRect">
            <a:avLst/>
          </a:prstGeom>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3600" dirty="0">
                <a:latin typeface="Simplified Arabic" panose="02020603050405020304" pitchFamily="18" charset="-78"/>
                <a:cs typeface="Simplified Arabic" panose="02020603050405020304" pitchFamily="18" charset="-78"/>
              </a:rPr>
              <a:t>هيئة تنظيم قطاع الطاقة والمعادن </a:t>
            </a:r>
            <a:endParaRPr lang="en-US" sz="3600"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365760" y="1371600"/>
            <a:ext cx="11586753" cy="5486400"/>
          </a:xfrm>
        </p:spPr>
        <p:txBody>
          <a:bodyPr>
            <a:noAutofit/>
          </a:bodyPr>
          <a:lstStyle/>
          <a:p>
            <a:pPr algn="just" rtl="1"/>
            <a:r>
              <a:rPr lang="ar-JO" sz="3200" b="1" dirty="0" smtClean="0">
                <a:latin typeface="Simplified Arabic" panose="02020603050405020304" pitchFamily="18" charset="-78"/>
                <a:cs typeface="Simplified Arabic" panose="02020603050405020304" pitchFamily="18" charset="-78"/>
              </a:rPr>
              <a:t>هيئة </a:t>
            </a:r>
            <a:r>
              <a:rPr lang="ar-JO" sz="3200" b="1" dirty="0">
                <a:latin typeface="Simplified Arabic" panose="02020603050405020304" pitchFamily="18" charset="-78"/>
                <a:cs typeface="Simplified Arabic" panose="02020603050405020304" pitchFamily="18" charset="-78"/>
              </a:rPr>
              <a:t>تنظيم قطاع الطاقة والمعادن هيئة حكومية تتمتع بشخصية اعتبارية ذات استقلال مالي واداري ولها بهذه الصفة تملك الاموال المنقولة وغير المنقولة اللازمة لتحقيق اهدافها والقيام بجميع التصرفات القانونية</a:t>
            </a:r>
            <a:r>
              <a:rPr lang="ar-SA" sz="3200" b="1" dirty="0">
                <a:latin typeface="Simplified Arabic" panose="02020603050405020304" pitchFamily="18" charset="-78"/>
                <a:cs typeface="Simplified Arabic" panose="02020603050405020304" pitchFamily="18" charset="-78"/>
              </a:rPr>
              <a:t>.</a:t>
            </a:r>
            <a:endParaRPr lang="ar-KW" sz="3200" b="1" dirty="0">
              <a:latin typeface="Simplified Arabic" panose="02020603050405020304" pitchFamily="18" charset="-78"/>
              <a:cs typeface="Simplified Arabic" panose="02020603050405020304" pitchFamily="18" charset="-78"/>
            </a:endParaRPr>
          </a:p>
          <a:p>
            <a:pPr algn="just" rtl="1"/>
            <a:r>
              <a:rPr lang="ar-JO" sz="3200" b="1" dirty="0">
                <a:latin typeface="Simplified Arabic" panose="02020603050405020304" pitchFamily="18" charset="-78"/>
                <a:cs typeface="Simplified Arabic" panose="02020603050405020304" pitchFamily="18" charset="-78"/>
              </a:rPr>
              <a:t>وتعتبر الخلف القانوني لهيئة تنظيم قطاع الكهرباء وهيئة تنظيم العمل الاشعاعي والنووي وسلطة المصادر الطبيعية بما يتعلق بالمهام التنظيمية المقررة للسلطة وذلك بموجب قانون اعادة هيكلة المؤسسات والدوائر الحكومية رقم (17) لسنة 2014 ويمثلها رئيس مجلس المفوضين /الرئيس التنفيذي لدى الغير</a:t>
            </a:r>
          </a:p>
        </p:txBody>
      </p:sp>
    </p:spTree>
    <p:extLst>
      <p:ext uri="{BB962C8B-B14F-4D97-AF65-F5344CB8AC3E}">
        <p14:creationId xmlns:p14="http://schemas.microsoft.com/office/powerpoint/2010/main" val="2177503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1887" y="1267097"/>
            <a:ext cx="11628788" cy="888274"/>
          </a:xfrm>
        </p:spPr>
        <p:txBody>
          <a:bodyPr>
            <a:normAutofit fontScale="90000"/>
          </a:bodyPr>
          <a:lstStyle/>
          <a:p>
            <a:pPr algn="r" rtl="1"/>
            <a:r>
              <a:rPr lang="ar-KW" b="1" dirty="0" smtClean="0">
                <a:latin typeface="Simplified Arabic" panose="02020603050405020304" pitchFamily="18" charset="-78"/>
                <a:cs typeface="Simplified Arabic" panose="02020603050405020304" pitchFamily="18" charset="-78"/>
              </a:rPr>
              <a:t/>
            </a:r>
            <a:br>
              <a:rPr lang="ar-KW" b="1" dirty="0" smtClean="0">
                <a:latin typeface="Simplified Arabic" panose="02020603050405020304" pitchFamily="18" charset="-78"/>
                <a:cs typeface="Simplified Arabic" panose="02020603050405020304" pitchFamily="18" charset="-78"/>
              </a:rPr>
            </a:br>
            <a:r>
              <a:rPr lang="ar-KW" b="1" dirty="0" smtClean="0">
                <a:latin typeface="Simplified Arabic" panose="02020603050405020304" pitchFamily="18" charset="-78"/>
                <a:cs typeface="Simplified Arabic" panose="02020603050405020304" pitchFamily="18" charset="-78"/>
              </a:rPr>
              <a:t>تتولى </a:t>
            </a:r>
            <a:r>
              <a:rPr lang="ar-KW" b="1" dirty="0">
                <a:latin typeface="Simplified Arabic" panose="02020603050405020304" pitchFamily="18" charset="-78"/>
                <a:cs typeface="Simplified Arabic" panose="02020603050405020304" pitchFamily="18" charset="-78"/>
              </a:rPr>
              <a:t>الهيئة ما يلي :</a:t>
            </a:r>
            <a:endParaRPr lang="en-US" b="1" dirty="0">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idx="1"/>
          </p:nvPr>
        </p:nvSpPr>
        <p:spPr>
          <a:xfrm>
            <a:off x="600891" y="2155371"/>
            <a:ext cx="11241609" cy="5204183"/>
          </a:xfrm>
        </p:spPr>
        <p:txBody>
          <a:bodyPr>
            <a:noAutofit/>
          </a:bodyPr>
          <a:lstStyle/>
          <a:p>
            <a:pPr marL="514350" indent="-514350" algn="r" rtl="1">
              <a:lnSpc>
                <a:spcPct val="100000"/>
              </a:lnSpc>
              <a:buFont typeface="+mj-lt"/>
              <a:buAutoNum type="arabicPeriod"/>
            </a:pPr>
            <a:r>
              <a:rPr lang="ar-JO" sz="3200" b="1" dirty="0">
                <a:latin typeface="Simplified Arabic" panose="02020603050405020304" pitchFamily="18" charset="-78"/>
                <a:cs typeface="Simplified Arabic" panose="02020603050405020304" pitchFamily="18" charset="-78"/>
              </a:rPr>
              <a:t>منح التصاريح والرخص للأشخاص العاملين في قطاع الطاقة والمعادن.</a:t>
            </a:r>
            <a:endParaRPr lang="ar-KW" sz="3200" b="1" dirty="0">
              <a:latin typeface="Simplified Arabic" panose="02020603050405020304" pitchFamily="18" charset="-78"/>
              <a:cs typeface="Simplified Arabic" panose="02020603050405020304" pitchFamily="18" charset="-78"/>
            </a:endParaRPr>
          </a:p>
          <a:p>
            <a:pPr marL="514350" indent="-514350" algn="r" rtl="1">
              <a:lnSpc>
                <a:spcPct val="100000"/>
              </a:lnSpc>
              <a:buFont typeface="+mj-lt"/>
              <a:buAutoNum type="arabicPeriod"/>
            </a:pPr>
            <a:r>
              <a:rPr lang="ar-JO" sz="3200" b="1" dirty="0">
                <a:latin typeface="Simplified Arabic" panose="02020603050405020304" pitchFamily="18" charset="-78"/>
                <a:cs typeface="Simplified Arabic" panose="02020603050405020304" pitchFamily="18" charset="-78"/>
              </a:rPr>
              <a:t>الرقابة والتحقق من التزام المرخص لهم والمصرح لهم بتطبيق احكام التشريعات والمستندات التنظيمية ذات العلاقة.</a:t>
            </a:r>
            <a:endParaRPr lang="ar-KW" sz="3200" b="1" dirty="0">
              <a:latin typeface="Simplified Arabic" panose="02020603050405020304" pitchFamily="18" charset="-78"/>
              <a:cs typeface="Simplified Arabic" panose="02020603050405020304" pitchFamily="18" charset="-78"/>
            </a:endParaRPr>
          </a:p>
          <a:p>
            <a:pPr marL="514350" indent="-514350" algn="r" rtl="1">
              <a:lnSpc>
                <a:spcPct val="100000"/>
              </a:lnSpc>
              <a:buFont typeface="+mj-lt"/>
              <a:buAutoNum type="arabicPeriod"/>
            </a:pPr>
            <a:r>
              <a:rPr lang="ar-JO" sz="3200" b="1" dirty="0">
                <a:latin typeface="Simplified Arabic" panose="02020603050405020304" pitchFamily="18" charset="-78"/>
                <a:cs typeface="Simplified Arabic" panose="02020603050405020304" pitchFamily="18" charset="-78"/>
              </a:rPr>
              <a:t>المشاركة مع الجهات المعنية في وضع المتطلبات اللازمة لتنفيذ الشروط البيئية الواجب توافرها في منشآت ومرافق القطاع وفقاً للتشريعات النافذة.</a:t>
            </a:r>
            <a:endParaRPr lang="ar-KW" sz="3200" b="1" dirty="0">
              <a:latin typeface="Simplified Arabic" panose="02020603050405020304" pitchFamily="18" charset="-78"/>
              <a:cs typeface="Simplified Arabic" panose="02020603050405020304" pitchFamily="18" charset="-78"/>
            </a:endParaRPr>
          </a:p>
          <a:p>
            <a:pPr marL="514350" indent="-514350" algn="r" rtl="1">
              <a:lnSpc>
                <a:spcPct val="100000"/>
              </a:lnSpc>
              <a:buFont typeface="+mj-lt"/>
              <a:buAutoNum type="arabicPeriod"/>
            </a:pPr>
            <a:r>
              <a:rPr lang="ar-JO" sz="3200" b="1" dirty="0">
                <a:latin typeface="Simplified Arabic" panose="02020603050405020304" pitchFamily="18" charset="-78"/>
                <a:cs typeface="Simplified Arabic" panose="02020603050405020304" pitchFamily="18" charset="-78"/>
              </a:rPr>
              <a:t>المشاركة مع الجهات المختصة في وضع اسس استيراد وتصدير المعادن</a:t>
            </a:r>
            <a:endParaRPr lang="ar-KW" sz="3200" b="1" dirty="0">
              <a:latin typeface="Simplified Arabic" panose="02020603050405020304" pitchFamily="18" charset="-78"/>
              <a:cs typeface="Simplified Arabic" panose="02020603050405020304" pitchFamily="18" charset="-78"/>
            </a:endParaRPr>
          </a:p>
          <a:p>
            <a:pPr marL="514350" indent="-514350" algn="r" rtl="1">
              <a:lnSpc>
                <a:spcPct val="100000"/>
              </a:lnSpc>
              <a:buFont typeface="+mj-lt"/>
              <a:buAutoNum type="arabicPeriod"/>
            </a:pPr>
            <a:r>
              <a:rPr lang="ar-JO" sz="3200" b="1" dirty="0">
                <a:latin typeface="Simplified Arabic" panose="02020603050405020304" pitchFamily="18" charset="-78"/>
                <a:cs typeface="Simplified Arabic" panose="02020603050405020304" pitchFamily="18" charset="-78"/>
              </a:rPr>
              <a:t>تقديم الخدمات الفنية والاستشارية لأغراض التعدين,اضافة الى اي مهام او صلاحيات اخرى تتعلق بأعمال الهيئة وفقاً للتشريعات </a:t>
            </a:r>
            <a:r>
              <a:rPr lang="ar-JO" sz="3200" b="1" dirty="0" smtClean="0">
                <a:latin typeface="Simplified Arabic" panose="02020603050405020304" pitchFamily="18" charset="-78"/>
                <a:cs typeface="Simplified Arabic" panose="02020603050405020304" pitchFamily="18" charset="-78"/>
              </a:rPr>
              <a:t>النافذة</a:t>
            </a:r>
            <a:endParaRPr lang="en-US" sz="3200" b="1" dirty="0">
              <a:latin typeface="Simplified Arabic" panose="02020603050405020304" pitchFamily="18" charset="-78"/>
              <a:cs typeface="Simplified Arabic" panose="02020603050405020304" pitchFamily="18" charset="-78"/>
            </a:endParaRPr>
          </a:p>
        </p:txBody>
      </p:sp>
      <p:sp>
        <p:nvSpPr>
          <p:cNvPr id="9" name="Rounded Rectangle 8"/>
          <p:cNvSpPr/>
          <p:nvPr/>
        </p:nvSpPr>
        <p:spPr>
          <a:xfrm>
            <a:off x="0" y="0"/>
            <a:ext cx="12192000" cy="965217"/>
          </a:xfrm>
          <a:prstGeom prst="roundRect">
            <a:avLst/>
          </a:prstGeom>
          <a:solidFill>
            <a:schemeClr val="accent6"/>
          </a:solidFill>
          <a:ln/>
        </p:spPr>
        <p:style>
          <a:lnRef idx="2">
            <a:schemeClr val="accent2"/>
          </a:lnRef>
          <a:fillRef idx="1">
            <a:schemeClr val="lt1"/>
          </a:fillRef>
          <a:effectRef idx="0">
            <a:schemeClr val="accent2"/>
          </a:effectRef>
          <a:fontRef idx="minor">
            <a:schemeClr val="dk1"/>
          </a:fontRef>
        </p:style>
        <p:txBody>
          <a:bodyPr rtlCol="0" anchor="ctr"/>
          <a:lstStyle/>
          <a:p>
            <a:pPr algn="ctr"/>
            <a:r>
              <a:rPr lang="ar-KW" sz="3600" dirty="0">
                <a:latin typeface="Simplified Arabic" panose="02020603050405020304" pitchFamily="18" charset="-78"/>
                <a:cs typeface="Simplified Arabic" panose="02020603050405020304" pitchFamily="18" charset="-78"/>
              </a:rPr>
              <a:t>هيئة تنظيم قطاع الطاقة والمعادن </a:t>
            </a:r>
            <a:endParaRPr lang="en-US" sz="3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157949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807611"/>
          </a:xfrm>
          <a:solidFill>
            <a:schemeClr val="accent6"/>
          </a:solidFill>
        </p:spPr>
        <p:txBody>
          <a:bodyPr>
            <a:normAutofit/>
          </a:bodyPr>
          <a:lstStyle/>
          <a:p>
            <a:r>
              <a:rPr lang="ar-SA" dirty="0" smtClean="0"/>
              <a:t>الأطر التشريعية ذات العلاقة باستغلال الثروات الطبيعية</a:t>
            </a:r>
            <a:endParaRPr dirty="0"/>
          </a:p>
        </p:txBody>
      </p:sp>
      <p:sp>
        <p:nvSpPr>
          <p:cNvPr id="3" name="Content Placeholder 2"/>
          <p:cNvSpPr>
            <a:spLocks noGrp="1"/>
          </p:cNvSpPr>
          <p:nvPr>
            <p:ph idx="1"/>
          </p:nvPr>
        </p:nvSpPr>
        <p:spPr>
          <a:xfrm>
            <a:off x="913775" y="1879135"/>
            <a:ext cx="10364452" cy="3912066"/>
          </a:xfrm>
        </p:spPr>
        <p:txBody>
          <a:bodyPr/>
          <a:lstStyle/>
          <a:p>
            <a:pPr marL="0" indent="0" algn="ctr" rtl="1">
              <a:buNone/>
            </a:pPr>
            <a:r>
              <a:rPr lang="ar-SA" sz="3600" u="sng" dirty="0">
                <a:cs typeface="+mj-cs"/>
              </a:rPr>
              <a:t>القوانين</a:t>
            </a:r>
            <a:endParaRPr lang="en-US" sz="3600" dirty="0">
              <a:cs typeface="+mj-cs"/>
            </a:endParaRPr>
          </a:p>
          <a:p>
            <a:pPr marL="0" indent="0" algn="r" rtl="1">
              <a:buNone/>
            </a:pPr>
            <a:r>
              <a:rPr lang="ar-SA" sz="3600" dirty="0">
                <a:cs typeface="+mj-cs"/>
              </a:rPr>
              <a:t>•</a:t>
            </a:r>
            <a:r>
              <a:rPr lang="ar-SA" dirty="0">
                <a:cs typeface="+mj-cs"/>
              </a:rPr>
              <a:t>	</a:t>
            </a:r>
            <a:r>
              <a:rPr lang="ar-SA" sz="3200" dirty="0">
                <a:cs typeface="+mj-cs"/>
              </a:rPr>
              <a:t>قانون رقم 8 لسنة 2017 قانون هيئة تنظيم قطاع الطاقة والمعادن</a:t>
            </a:r>
          </a:p>
          <a:p>
            <a:pPr marL="0" indent="0" algn="r" rtl="1">
              <a:buNone/>
            </a:pPr>
            <a:r>
              <a:rPr lang="ar-SA" sz="3200" dirty="0">
                <a:cs typeface="+mj-cs"/>
              </a:rPr>
              <a:t>•	قانون المصادر الطبيعية رقم 19 لسنة 2018</a:t>
            </a:r>
          </a:p>
          <a:p>
            <a:pPr marL="0" indent="0" algn="r" rtl="1">
              <a:buNone/>
            </a:pPr>
            <a:r>
              <a:rPr lang="ar-SA" sz="3200" dirty="0">
                <a:cs typeface="+mj-cs"/>
              </a:rPr>
              <a:t>•	قانون تنظيم شؤون المصادر الطبيعية وتعديلاته رقم 12 لسنة 1968</a:t>
            </a:r>
          </a:p>
          <a:p>
            <a:pPr marL="0" indent="0" algn="r" rtl="1">
              <a:buNone/>
            </a:pPr>
            <a:endParaRPr dirty="0"/>
          </a:p>
        </p:txBody>
      </p:sp>
    </p:spTree>
    <p:extLst>
      <p:ext uri="{BB962C8B-B14F-4D97-AF65-F5344CB8AC3E}">
        <p14:creationId xmlns:p14="http://schemas.microsoft.com/office/powerpoint/2010/main" val="11430188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13775" y="419878"/>
            <a:ext cx="10364451" cy="737119"/>
          </a:xfrm>
          <a:solidFill>
            <a:schemeClr val="accent6"/>
          </a:solidFill>
        </p:spPr>
        <p:txBody>
          <a:bodyPr anchor="t" anchorCtr="0">
            <a:normAutofit fontScale="90000"/>
          </a:bodyPr>
          <a:lstStyle/>
          <a:p>
            <a:r>
              <a:rPr lang="ar-SA" dirty="0"/>
              <a:t>الأنظمة</a:t>
            </a:r>
            <a:r>
              <a:rPr lang="en-US" dirty="0"/>
              <a:t/>
            </a:r>
            <a:br>
              <a:rPr lang="en-US" dirty="0"/>
            </a:br>
            <a:endParaRPr lang="en-US" dirty="0"/>
          </a:p>
        </p:txBody>
      </p:sp>
      <p:sp>
        <p:nvSpPr>
          <p:cNvPr id="5" name="Content Placeholder 4"/>
          <p:cNvSpPr>
            <a:spLocks noGrp="1"/>
          </p:cNvSpPr>
          <p:nvPr>
            <p:ph idx="1"/>
          </p:nvPr>
        </p:nvSpPr>
        <p:spPr>
          <a:xfrm>
            <a:off x="913775" y="1577131"/>
            <a:ext cx="10364452" cy="4214070"/>
          </a:xfrm>
        </p:spPr>
        <p:txBody>
          <a:bodyPr>
            <a:normAutofit fontScale="92500" lnSpcReduction="20000"/>
          </a:bodyPr>
          <a:lstStyle/>
          <a:p>
            <a:pPr algn="justLow" rtl="1"/>
            <a:r>
              <a:rPr lang="ar-SA" sz="3200" dirty="0" smtClean="0">
                <a:latin typeface="Times New Roman" panose="02020603050405020304" pitchFamily="18" charset="0"/>
                <a:cs typeface="Times New Roman" panose="02020603050405020304" pitchFamily="18" charset="0"/>
              </a:rPr>
              <a:t>نظام </a:t>
            </a:r>
            <a:r>
              <a:rPr lang="ar-SA" sz="3200" dirty="0">
                <a:latin typeface="Times New Roman" panose="02020603050405020304" pitchFamily="18" charset="0"/>
                <a:cs typeface="Times New Roman" panose="02020603050405020304" pitchFamily="18" charset="0"/>
              </a:rPr>
              <a:t>رسوم المقالع والتعدين وتعديلاته رقم 130 لسنة 2019</a:t>
            </a:r>
          </a:p>
          <a:p>
            <a:pPr algn="justLow" rtl="1"/>
            <a:r>
              <a:rPr lang="ar-SA" sz="3200" dirty="0" smtClean="0">
                <a:latin typeface="Times New Roman" panose="02020603050405020304" pitchFamily="18" charset="0"/>
                <a:cs typeface="Times New Roman" panose="02020603050405020304" pitchFamily="18" charset="0"/>
              </a:rPr>
              <a:t>نظام </a:t>
            </a:r>
            <a:r>
              <a:rPr lang="ar-SA" sz="3200" dirty="0">
                <a:latin typeface="Times New Roman" panose="02020603050405020304" pitchFamily="18" charset="0"/>
                <a:cs typeface="Times New Roman" panose="02020603050405020304" pitchFamily="18" charset="0"/>
              </a:rPr>
              <a:t>عائدات تعدين الفوسفات لسنة 2013</a:t>
            </a:r>
          </a:p>
          <a:p>
            <a:pPr algn="justLow" rtl="1"/>
            <a:r>
              <a:rPr lang="ar-SA" sz="3200" dirty="0" smtClean="0">
                <a:latin typeface="Times New Roman" panose="02020603050405020304" pitchFamily="18" charset="0"/>
                <a:cs typeface="Times New Roman" panose="02020603050405020304" pitchFamily="18" charset="0"/>
              </a:rPr>
              <a:t>نظام </a:t>
            </a:r>
            <a:r>
              <a:rPr lang="ar-SA" sz="3200" dirty="0">
                <a:latin typeface="Times New Roman" panose="02020603050405020304" pitchFamily="18" charset="0"/>
                <a:cs typeface="Times New Roman" panose="02020603050405020304" pitchFamily="18" charset="0"/>
              </a:rPr>
              <a:t>معدل لنظام عائدات تعدين البوتاس لسنة 2008</a:t>
            </a:r>
          </a:p>
          <a:p>
            <a:pPr algn="justLow" rtl="1"/>
            <a:r>
              <a:rPr lang="ar-SA" sz="3200" dirty="0" smtClean="0">
                <a:latin typeface="Times New Roman" panose="02020603050405020304" pitchFamily="18" charset="0"/>
                <a:cs typeface="Times New Roman" panose="02020603050405020304" pitchFamily="18" charset="0"/>
              </a:rPr>
              <a:t>نظام </a:t>
            </a:r>
            <a:r>
              <a:rPr lang="ar-SA" sz="3200" dirty="0">
                <a:latin typeface="Times New Roman" panose="02020603050405020304" pitchFamily="18" charset="0"/>
                <a:cs typeface="Times New Roman" panose="02020603050405020304" pitchFamily="18" charset="0"/>
              </a:rPr>
              <a:t>الكفالات المالية لإعادة تأهيل الاراضي </a:t>
            </a:r>
            <a:r>
              <a:rPr lang="ar-SA" sz="3200" dirty="0" smtClean="0">
                <a:latin typeface="Times New Roman" panose="02020603050405020304" pitchFamily="18" charset="0"/>
                <a:cs typeface="Times New Roman" panose="02020603050405020304" pitchFamily="18" charset="0"/>
              </a:rPr>
              <a:t>المعدنة رقم 6 لسنة 2019.</a:t>
            </a:r>
          </a:p>
          <a:p>
            <a:pPr algn="justLow" rtl="1"/>
            <a:r>
              <a:rPr lang="ar-SA" sz="3200" dirty="0">
                <a:latin typeface="Times New Roman" panose="02020603050405020304" pitchFamily="18" charset="0"/>
                <a:cs typeface="Times New Roman" panose="02020603050405020304" pitchFamily="18" charset="0"/>
              </a:rPr>
              <a:t>نظام رقم (76) لسنة 2020 نظام مشاريع استغلال البترول </a:t>
            </a:r>
            <a:r>
              <a:rPr lang="ar-SA" sz="3200" dirty="0" smtClean="0">
                <a:latin typeface="Times New Roman" panose="02020603050405020304" pitchFamily="18" charset="0"/>
                <a:cs typeface="Times New Roman" panose="02020603050405020304" pitchFamily="18" charset="0"/>
              </a:rPr>
              <a:t>و</a:t>
            </a:r>
            <a:r>
              <a:rPr lang="ar-JO" sz="3200" dirty="0" smtClean="0">
                <a:latin typeface="Times New Roman" panose="02020603050405020304" pitchFamily="18" charset="0"/>
                <a:cs typeface="Times New Roman" panose="02020603050405020304" pitchFamily="18" charset="0"/>
              </a:rPr>
              <a:t> </a:t>
            </a:r>
            <a:r>
              <a:rPr lang="ar-SA" sz="3200" dirty="0" smtClean="0">
                <a:latin typeface="Times New Roman" panose="02020603050405020304" pitchFamily="18" charset="0"/>
                <a:cs typeface="Times New Roman" panose="02020603050405020304" pitchFamily="18" charset="0"/>
              </a:rPr>
              <a:t>الصخر </a:t>
            </a:r>
            <a:r>
              <a:rPr lang="ar-JO" sz="3200" dirty="0" smtClean="0">
                <a:latin typeface="Times New Roman" panose="02020603050405020304" pitchFamily="18" charset="0"/>
                <a:cs typeface="Times New Roman" panose="02020603050405020304" pitchFamily="18" charset="0"/>
              </a:rPr>
              <a:t>الزيتي</a:t>
            </a:r>
            <a:r>
              <a:rPr lang="ar-SA" sz="3200" dirty="0" smtClean="0">
                <a:latin typeface="Times New Roman" panose="02020603050405020304" pitchFamily="18" charset="0"/>
                <a:cs typeface="Times New Roman" panose="02020603050405020304" pitchFamily="18" charset="0"/>
              </a:rPr>
              <a:t> </a:t>
            </a:r>
            <a:r>
              <a:rPr lang="ar-SA" sz="3200" dirty="0">
                <a:latin typeface="Times New Roman" panose="02020603050405020304" pitchFamily="18" charset="0"/>
                <a:cs typeface="Times New Roman" panose="02020603050405020304" pitchFamily="18" charset="0"/>
              </a:rPr>
              <a:t>والفحم الحجري والمعادن </a:t>
            </a:r>
            <a:r>
              <a:rPr lang="ar-SA" sz="3200" dirty="0" smtClean="0">
                <a:latin typeface="Times New Roman" panose="02020603050405020304" pitchFamily="18" charset="0"/>
                <a:cs typeface="Times New Roman" panose="02020603050405020304" pitchFamily="18" charset="0"/>
              </a:rPr>
              <a:t>الاستراتيجية</a:t>
            </a:r>
            <a:r>
              <a:rPr lang="en-US" sz="3200" dirty="0" smtClean="0">
                <a:latin typeface="Times New Roman" panose="02020603050405020304" pitchFamily="18" charset="0"/>
                <a:cs typeface="Times New Roman" panose="02020603050405020304" pitchFamily="18" charset="0"/>
              </a:rPr>
              <a:t>.</a:t>
            </a:r>
          </a:p>
          <a:p>
            <a:pPr algn="justLow" rtl="1"/>
            <a:r>
              <a:rPr lang="ar-SA" sz="3200" dirty="0" smtClean="0">
                <a:latin typeface="Times New Roman" panose="02020603050405020304" pitchFamily="18" charset="0"/>
                <a:cs typeface="Times New Roman" panose="02020603050405020304" pitchFamily="18" charset="0"/>
              </a:rPr>
              <a:t>نظام </a:t>
            </a:r>
            <a:r>
              <a:rPr lang="ar-SA" sz="3200" dirty="0">
                <a:latin typeface="Times New Roman" panose="02020603050405020304" pitchFamily="18" charset="0"/>
                <a:cs typeface="Times New Roman" panose="02020603050405020304" pitchFamily="18" charset="0"/>
              </a:rPr>
              <a:t>التعدين رقم 131 لسنة 1966 </a:t>
            </a:r>
          </a:p>
          <a:p>
            <a:pPr algn="justLow" rtl="1"/>
            <a:endParaRPr lang="en-US" dirty="0"/>
          </a:p>
        </p:txBody>
      </p:sp>
    </p:spTree>
    <p:extLst>
      <p:ext uri="{BB962C8B-B14F-4D97-AF65-F5344CB8AC3E}">
        <p14:creationId xmlns:p14="http://schemas.microsoft.com/office/powerpoint/2010/main" val="22354118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9885" y="299736"/>
            <a:ext cx="10364451" cy="807611"/>
          </a:xfrm>
          <a:solidFill>
            <a:schemeClr val="accent6"/>
          </a:solidFill>
        </p:spPr>
        <p:txBody>
          <a:bodyPr/>
          <a:lstStyle/>
          <a:p>
            <a:r>
              <a:rPr lang="ar-SA" dirty="0" smtClean="0"/>
              <a:t>التعليمات</a:t>
            </a:r>
            <a:r>
              <a:rPr lang="ar-JO" dirty="0" smtClean="0"/>
              <a:t> والكودات</a:t>
            </a:r>
            <a:endParaRPr lang="en-US" dirty="0"/>
          </a:p>
        </p:txBody>
      </p:sp>
      <p:sp>
        <p:nvSpPr>
          <p:cNvPr id="5" name="Content Placeholder 4"/>
          <p:cNvSpPr>
            <a:spLocks noGrp="1"/>
          </p:cNvSpPr>
          <p:nvPr>
            <p:ph idx="1"/>
          </p:nvPr>
        </p:nvSpPr>
        <p:spPr>
          <a:xfrm>
            <a:off x="913775" y="1107348"/>
            <a:ext cx="10364452" cy="5637402"/>
          </a:xfrm>
        </p:spPr>
        <p:txBody>
          <a:bodyPr>
            <a:noAutofit/>
          </a:bodyPr>
          <a:lstStyle/>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تقديم طلب الحصول على تصريح </a:t>
            </a:r>
            <a:r>
              <a:rPr lang="ar-SA" sz="1600" b="1" dirty="0" smtClean="0">
                <a:latin typeface="Simplified Arabic" panose="02020603050405020304" pitchFamily="18" charset="-78"/>
                <a:cs typeface="+mj-cs"/>
              </a:rPr>
              <a:t>تحري</a:t>
            </a:r>
          </a:p>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تقديم طلب الحصول على رخصة </a:t>
            </a:r>
            <a:r>
              <a:rPr lang="ar-SA" sz="1600" b="1" dirty="0" smtClean="0">
                <a:latin typeface="Simplified Arabic" panose="02020603050405020304" pitchFamily="18" charset="-78"/>
                <a:cs typeface="+mj-cs"/>
              </a:rPr>
              <a:t>تنقيب</a:t>
            </a:r>
          </a:p>
          <a:p>
            <a:pPr algn="justLow" rtl="1"/>
            <a:r>
              <a:rPr lang="ar-SA" sz="1600" b="1" dirty="0">
                <a:latin typeface="Simplified Arabic" panose="02020603050405020304" pitchFamily="18" charset="-78"/>
                <a:cs typeface="+mj-cs"/>
              </a:rPr>
              <a:t>تعليمات تقديم طلب الحصول على رخصة </a:t>
            </a:r>
            <a:r>
              <a:rPr lang="ar-SA" sz="1600" b="1" dirty="0" smtClean="0">
                <a:latin typeface="Simplified Arabic" panose="02020603050405020304" pitchFamily="18" charset="-78"/>
                <a:cs typeface="+mj-cs"/>
              </a:rPr>
              <a:t>تعدين</a:t>
            </a:r>
          </a:p>
          <a:p>
            <a:pPr algn="justLow" rtl="1"/>
            <a:r>
              <a:rPr lang="ar-SA" sz="1600" b="1" dirty="0">
                <a:latin typeface="Simplified Arabic" panose="02020603050405020304" pitchFamily="18" charset="-78"/>
                <a:cs typeface="+mj-cs"/>
              </a:rPr>
              <a:t>تعليمات منح رخصة تنقيب عن خامات الفوسفات لغايات الصناعات التحويلية </a:t>
            </a:r>
            <a:r>
              <a:rPr lang="ar-SA" sz="1600" b="1" dirty="0" smtClean="0">
                <a:latin typeface="Simplified Arabic" panose="02020603050405020304" pitchFamily="18" charset="-78"/>
                <a:cs typeface="+mj-cs"/>
              </a:rPr>
              <a:t>المحلية</a:t>
            </a:r>
          </a:p>
          <a:p>
            <a:pPr algn="justLow" rtl="1"/>
            <a:r>
              <a:rPr lang="ar-SA" sz="1600" b="1" dirty="0">
                <a:latin typeface="Simplified Arabic" panose="02020603050405020304" pitchFamily="18" charset="-78"/>
                <a:cs typeface="+mj-cs"/>
              </a:rPr>
              <a:t>تعليمات تقديم طلب الحصول على رخصة التنقيب عن الصخر الزيتي لغايات تعدينه واستغلاله في </a:t>
            </a:r>
            <a:r>
              <a:rPr lang="ar-SA" sz="1600" b="1" dirty="0" smtClean="0">
                <a:latin typeface="Simplified Arabic" panose="02020603050405020304" pitchFamily="18" charset="-78"/>
                <a:cs typeface="+mj-cs"/>
              </a:rPr>
              <a:t>الصناعات</a:t>
            </a:r>
          </a:p>
          <a:p>
            <a:pPr algn="justLow" rtl="1"/>
            <a:r>
              <a:rPr lang="ar-SA" sz="1600" b="1" dirty="0">
                <a:latin typeface="Simplified Arabic" panose="02020603050405020304" pitchFamily="18" charset="-78"/>
                <a:cs typeface="+mj-cs"/>
              </a:rPr>
              <a:t>تعليمات تقديم المرخص له بالتعدين للمخططات والرسوم والمقاطع التي تبين طريقة العمل من الناحية الفنية لعمليات </a:t>
            </a:r>
            <a:r>
              <a:rPr lang="ar-SA" sz="1600" b="1" dirty="0" smtClean="0">
                <a:latin typeface="Simplified Arabic" panose="02020603050405020304" pitchFamily="18" charset="-78"/>
                <a:cs typeface="+mj-cs"/>
              </a:rPr>
              <a:t>التعدين</a:t>
            </a:r>
          </a:p>
          <a:p>
            <a:pPr algn="justLow" rtl="1"/>
            <a:r>
              <a:rPr lang="ar-SA" sz="1600" b="1" dirty="0">
                <a:latin typeface="Simplified Arabic" panose="02020603050405020304" pitchFamily="18" charset="-78"/>
                <a:cs typeface="+mj-cs"/>
              </a:rPr>
              <a:t>تعليمات تبليغ هيئة تنظيم قطاع الطاقة والمعادن من قبل الجهات التي تستعمل المعادن عن كميات المعادن الموردة لها </a:t>
            </a:r>
            <a:r>
              <a:rPr lang="ar-SA" sz="1600" b="1" dirty="0" smtClean="0">
                <a:latin typeface="Simplified Arabic" panose="02020603050405020304" pitchFamily="18" charset="-78"/>
                <a:cs typeface="+mj-cs"/>
              </a:rPr>
              <a:t>ومصدرها</a:t>
            </a:r>
          </a:p>
          <a:p>
            <a:pPr algn="justLow" rtl="1"/>
            <a:r>
              <a:rPr lang="ar-SA" sz="1600" b="1" dirty="0">
                <a:latin typeface="Simplified Arabic" panose="02020603050405020304" pitchFamily="18" charset="-78"/>
                <a:cs typeface="+mj-cs"/>
              </a:rPr>
              <a:t>تعليمات منح تصريح لغايات استصلاح الأراضي المملوكة للأهالي في منطقة عجلون و المناطق المشابهة </a:t>
            </a:r>
            <a:r>
              <a:rPr lang="ar-SA" sz="1600" b="1" dirty="0" smtClean="0">
                <a:latin typeface="Simplified Arabic" panose="02020603050405020304" pitchFamily="18" charset="-78"/>
                <a:cs typeface="+mj-cs"/>
              </a:rPr>
              <a:t>لها</a:t>
            </a:r>
          </a:p>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ضبط جودة المواد المنتجة من مقالع ركام (الكسارات) رقم 1 لسنة 2000</a:t>
            </a:r>
          </a:p>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منح تصريح مؤقت لغايات استغلال المواد الحجرية في تنفيذ المشاريع الإنشائية</a:t>
            </a:r>
          </a:p>
          <a:p>
            <a:pPr algn="justLow" rtl="1"/>
            <a:r>
              <a:rPr lang="ar-SA" sz="1600" b="1" dirty="0" smtClean="0">
                <a:latin typeface="Simplified Arabic" panose="02020603050405020304" pitchFamily="18" charset="-78"/>
                <a:cs typeface="+mj-cs"/>
              </a:rPr>
              <a:t>تعلیمات </a:t>
            </a:r>
            <a:r>
              <a:rPr lang="ar-SA" sz="1600" b="1" dirty="0">
                <a:latin typeface="Simplified Arabic" panose="02020603050405020304" pitchFamily="18" charset="-78"/>
                <a:cs typeface="+mj-cs"/>
              </a:rPr>
              <a:t>التخلص من الرماد ونفایات التعدین من مشروع تولید الطاقة الكهربائية باستخدام الحرق المباشر للصخر الزیتي لسنة 2015 </a:t>
            </a:r>
          </a:p>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تدقيق عوائد تعدين الفوسفات لسنة 2013</a:t>
            </a:r>
          </a:p>
          <a:p>
            <a:pPr algn="justLow" rtl="1"/>
            <a:r>
              <a:rPr lang="ar-SA" sz="1600" b="1" dirty="0" smtClean="0">
                <a:latin typeface="Simplified Arabic" panose="02020603050405020304" pitchFamily="18" charset="-78"/>
                <a:cs typeface="+mj-cs"/>
              </a:rPr>
              <a:t>تعليمات </a:t>
            </a:r>
            <a:r>
              <a:rPr lang="ar-SA" sz="1600" b="1" dirty="0">
                <a:latin typeface="Simplified Arabic" panose="02020603050405020304" pitchFamily="18" charset="-78"/>
                <a:cs typeface="+mj-cs"/>
              </a:rPr>
              <a:t>جرد الفوسفات الجاهز وغير </a:t>
            </a:r>
            <a:r>
              <a:rPr lang="ar-SA" sz="1600" b="1" dirty="0" smtClean="0">
                <a:latin typeface="Simplified Arabic" panose="02020603050405020304" pitchFamily="18" charset="-78"/>
                <a:cs typeface="+mj-cs"/>
              </a:rPr>
              <a:t>الجاهز</a:t>
            </a:r>
            <a:r>
              <a:rPr lang="ar-JO" sz="1600" b="1" dirty="0">
                <a:latin typeface="Simplified Arabic" panose="02020603050405020304" pitchFamily="18" charset="-78"/>
                <a:cs typeface="+mj-cs"/>
              </a:rPr>
              <a:t> </a:t>
            </a:r>
            <a:r>
              <a:rPr lang="ar-JO" sz="1600" b="1" dirty="0" smtClean="0">
                <a:latin typeface="Simplified Arabic" panose="02020603050405020304" pitchFamily="18" charset="-78"/>
                <a:cs typeface="+mj-cs"/>
              </a:rPr>
              <a:t>وكود </a:t>
            </a:r>
            <a:r>
              <a:rPr lang="ar-JO" sz="1600" b="1" dirty="0">
                <a:latin typeface="Simplified Arabic" panose="02020603050405020304" pitchFamily="18" charset="-78"/>
                <a:cs typeface="+mj-cs"/>
              </a:rPr>
              <a:t>المصادقة على آفاق عمليات التنقيب عن الثروات المعدنية وحسابات احتياط الخام</a:t>
            </a:r>
          </a:p>
          <a:p>
            <a:pPr algn="justLow" rtl="1"/>
            <a:endParaRPr lang="ar-JO" sz="1600" b="1" dirty="0" smtClean="0">
              <a:latin typeface="Simplified Arabic" panose="02020603050405020304" pitchFamily="18" charset="-78"/>
              <a:cs typeface="+mj-cs"/>
            </a:endParaRPr>
          </a:p>
          <a:p>
            <a:pPr algn="justLow" rtl="1"/>
            <a:endParaRPr lang="ar-JO" sz="1600" b="1" dirty="0" smtClean="0">
              <a:latin typeface="Simplified Arabic" panose="02020603050405020304" pitchFamily="18" charset="-78"/>
              <a:cs typeface="+mj-cs"/>
            </a:endParaRPr>
          </a:p>
          <a:p>
            <a:pPr algn="justLow" rtl="1"/>
            <a:endParaRPr lang="ar-SA" sz="1600" b="1" dirty="0">
              <a:latin typeface="Simplified Arabic" panose="02020603050405020304" pitchFamily="18" charset="-78"/>
              <a:cs typeface="+mj-cs"/>
            </a:endParaRPr>
          </a:p>
          <a:p>
            <a:pPr algn="justLow" rtl="1"/>
            <a:endParaRPr lang="en-US" sz="1600" dirty="0"/>
          </a:p>
        </p:txBody>
      </p:sp>
    </p:spTree>
    <p:extLst>
      <p:ext uri="{BB962C8B-B14F-4D97-AF65-F5344CB8AC3E}">
        <p14:creationId xmlns:p14="http://schemas.microsoft.com/office/powerpoint/2010/main" val="38168450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838131" y="645952"/>
            <a:ext cx="8882741" cy="562063"/>
          </a:xfrm>
          <a:prstGeom prst="rect">
            <a:avLst/>
          </a:prstGeom>
          <a:solidFill>
            <a:schemeClr val="accent6"/>
          </a:solidFill>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JO" sz="2400" b="1" dirty="0">
                <a:latin typeface="Simplified Arabic" pitchFamily="18" charset="-78"/>
                <a:cs typeface="Simplified Arabic" pitchFamily="18" charset="-78"/>
              </a:rPr>
              <a:t>رؤية التحديث الإقتصادي والإستراتيجية الوطنية </a:t>
            </a:r>
            <a:r>
              <a:rPr lang="ar-JO" sz="2400" b="1" dirty="0" smtClean="0">
                <a:latin typeface="Simplified Arabic" pitchFamily="18" charset="-78"/>
                <a:cs typeface="Simplified Arabic" pitchFamily="18" charset="-78"/>
              </a:rPr>
              <a:t>للتعدين وأهمية </a:t>
            </a:r>
            <a:r>
              <a:rPr lang="ar-JO" sz="2400" b="1" dirty="0">
                <a:latin typeface="Simplified Arabic" pitchFamily="18" charset="-78"/>
                <a:cs typeface="Simplified Arabic" pitchFamily="18" charset="-78"/>
              </a:rPr>
              <a:t>قطاع التعدين</a:t>
            </a:r>
            <a:br>
              <a:rPr lang="ar-JO" sz="2400" b="1" dirty="0">
                <a:latin typeface="Simplified Arabic" pitchFamily="18" charset="-78"/>
                <a:cs typeface="Simplified Arabic" pitchFamily="18" charset="-78"/>
              </a:rPr>
            </a:br>
            <a:endParaRPr lang="en-US" sz="2400" b="1" dirty="0"/>
          </a:p>
        </p:txBody>
      </p:sp>
      <p:sp>
        <p:nvSpPr>
          <p:cNvPr id="3" name="Content Placeholder 2"/>
          <p:cNvSpPr txBox="1">
            <a:spLocks/>
          </p:cNvSpPr>
          <p:nvPr/>
        </p:nvSpPr>
        <p:spPr>
          <a:xfrm>
            <a:off x="1702965" y="1409350"/>
            <a:ext cx="9286613" cy="5201175"/>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63525" indent="0" algn="just" rtl="1">
              <a:buNone/>
              <a:tabLst>
                <a:tab pos="263525" algn="l"/>
                <a:tab pos="358775" algn="l"/>
              </a:tabLst>
            </a:pPr>
            <a:r>
              <a:rPr lang="ar-JO" sz="3000" b="1" dirty="0">
                <a:latin typeface="Simplified Arabic" pitchFamily="18" charset="-78"/>
                <a:cs typeface="+mj-cs"/>
              </a:rPr>
              <a:t>يعد قطاع التعدين في الأردن ركيزة أساسية </a:t>
            </a:r>
            <a:r>
              <a:rPr lang="ar-JO" sz="3000" b="1" dirty="0" smtClean="0">
                <a:latin typeface="Simplified Arabic" pitchFamily="18" charset="-78"/>
                <a:cs typeface="+mj-cs"/>
              </a:rPr>
              <a:t>ومحرك ذات قيمع عالية لرؤية </a:t>
            </a:r>
            <a:r>
              <a:rPr lang="ar-JO" sz="3000" b="1" dirty="0">
                <a:latin typeface="Simplified Arabic" pitchFamily="18" charset="-78"/>
                <a:cs typeface="+mj-cs"/>
              </a:rPr>
              <a:t>التحديث </a:t>
            </a:r>
            <a:r>
              <a:rPr lang="ar-JO" sz="3000" b="1" dirty="0" smtClean="0">
                <a:latin typeface="Simplified Arabic" pitchFamily="18" charset="-78"/>
                <a:cs typeface="+mj-cs"/>
              </a:rPr>
              <a:t>الاقتصادي</a:t>
            </a:r>
            <a:r>
              <a:rPr lang="en-US" sz="3000" b="1" dirty="0" smtClean="0">
                <a:latin typeface="Simplified Arabic" pitchFamily="18" charset="-78"/>
                <a:cs typeface="+mj-cs"/>
              </a:rPr>
              <a:t> </a:t>
            </a:r>
            <a:r>
              <a:rPr lang="ar-JO" sz="3000" b="1" dirty="0" smtClean="0">
                <a:latin typeface="Simplified Arabic" pitchFamily="18" charset="-78"/>
                <a:cs typeface="+mj-cs"/>
              </a:rPr>
              <a:t>، </a:t>
            </a:r>
            <a:r>
              <a:rPr lang="ar-JO" sz="3000" b="1" dirty="0">
                <a:latin typeface="Simplified Arabic" pitchFamily="18" charset="-78"/>
                <a:cs typeface="+mj-cs"/>
              </a:rPr>
              <a:t>وهو </a:t>
            </a:r>
            <a:r>
              <a:rPr lang="ar-JO" sz="3000" b="1" dirty="0" smtClean="0">
                <a:latin typeface="Simplified Arabic" pitchFamily="18" charset="-78"/>
                <a:cs typeface="+mj-cs"/>
              </a:rPr>
              <a:t>إلاطار الشامل </a:t>
            </a:r>
            <a:r>
              <a:rPr lang="ar-JO" sz="3000" b="1" dirty="0">
                <a:latin typeface="Simplified Arabic" pitchFamily="18" charset="-78"/>
                <a:cs typeface="+mj-cs"/>
              </a:rPr>
              <a:t>لتطوير الاقتصاد حتى عام 2033 حيث وضعت استراتيجية وطنية للتعدين للمساعدة في إنشاء إطار استثماري </a:t>
            </a:r>
            <a:r>
              <a:rPr lang="ar-JO" sz="3000" b="1" dirty="0" smtClean="0">
                <a:latin typeface="Simplified Arabic" pitchFamily="18" charset="-78"/>
                <a:cs typeface="+mj-cs"/>
              </a:rPr>
              <a:t>تنافسي يجعل الاردن مركزاً للصناعات.</a:t>
            </a:r>
            <a:endParaRPr lang="ar-JO" sz="3000" b="1" dirty="0">
              <a:latin typeface="Simplified Arabic" pitchFamily="18" charset="-78"/>
              <a:cs typeface="+mj-cs"/>
            </a:endParaRPr>
          </a:p>
          <a:p>
            <a:pPr marL="263525" indent="0" algn="just" rtl="1">
              <a:buNone/>
              <a:tabLst>
                <a:tab pos="263525" algn="l"/>
                <a:tab pos="358775" algn="l"/>
              </a:tabLst>
            </a:pPr>
            <a:endParaRPr lang="ar-JO" sz="3000" b="1" dirty="0">
              <a:latin typeface="Simplified Arabic" pitchFamily="18" charset="-78"/>
              <a:cs typeface="+mj-cs"/>
            </a:endParaRPr>
          </a:p>
          <a:p>
            <a:pPr marL="263525" indent="0" algn="just" rtl="1">
              <a:buNone/>
              <a:tabLst>
                <a:tab pos="263525" algn="l"/>
                <a:tab pos="358775" algn="l"/>
              </a:tabLst>
            </a:pPr>
            <a:r>
              <a:rPr lang="ar-JO" sz="3000" b="1" dirty="0">
                <a:latin typeface="Simplified Arabic" pitchFamily="18" charset="-78"/>
                <a:cs typeface="+mj-cs"/>
              </a:rPr>
              <a:t>كجزء من استراتيجيتها الوطنية للتعدين، حددت وزارة الطاقة والثروة المعدنية ستة معادن استراتيجية باعتبارها محور طموحاتها في تطوير القطاع</a:t>
            </a:r>
            <a:r>
              <a:rPr lang="ar-JO" sz="3000" b="1" dirty="0" smtClean="0">
                <a:latin typeface="Simplified Arabic" pitchFamily="18" charset="-78"/>
                <a:cs typeface="+mj-cs"/>
              </a:rPr>
              <a:t>: </a:t>
            </a:r>
            <a:r>
              <a:rPr lang="ar-JO" sz="3000" b="1" dirty="0">
                <a:latin typeface="Simplified Arabic" pitchFamily="18" charset="-78"/>
                <a:cs typeface="+mj-cs"/>
              </a:rPr>
              <a:t>النحاس والذهب والليثيوم والعناصر الأرضية النادرة والبوتاس والفوسفات.</a:t>
            </a:r>
          </a:p>
          <a:p>
            <a:pPr marL="263525" indent="0" algn="just" rtl="1">
              <a:buNone/>
              <a:tabLst>
                <a:tab pos="263525" algn="l"/>
                <a:tab pos="358775" algn="l"/>
              </a:tabLst>
            </a:pPr>
            <a:endParaRPr lang="ar-JO" sz="3000" b="1" dirty="0">
              <a:latin typeface="Simplified Arabic" pitchFamily="18" charset="-78"/>
              <a:cs typeface="+mj-cs"/>
            </a:endParaRPr>
          </a:p>
          <a:p>
            <a:endParaRPr lang="en-US" b="1" dirty="0"/>
          </a:p>
        </p:txBody>
      </p:sp>
    </p:spTree>
    <p:extLst>
      <p:ext uri="{BB962C8B-B14F-4D97-AF65-F5344CB8AC3E}">
        <p14:creationId xmlns:p14="http://schemas.microsoft.com/office/powerpoint/2010/main" val="22361010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1981200" y="612396"/>
            <a:ext cx="8229600" cy="721453"/>
          </a:xfrm>
          <a:prstGeom prst="rect">
            <a:avLst/>
          </a:prstGeom>
          <a:solidFill>
            <a:schemeClr val="accent6"/>
          </a:solidFill>
        </p:spPr>
        <p:txBody>
          <a:bodyPr anchor="b">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ar-JO" b="1" dirty="0">
                <a:latin typeface="Simplified Arabic" pitchFamily="18" charset="-78"/>
                <a:cs typeface="Simplified Arabic" pitchFamily="18" charset="-78"/>
              </a:rPr>
              <a:t>أهمية قطاع التعدين</a:t>
            </a:r>
            <a:br>
              <a:rPr lang="ar-JO" b="1" dirty="0">
                <a:latin typeface="Simplified Arabic" pitchFamily="18" charset="-78"/>
                <a:cs typeface="Simplified Arabic" pitchFamily="18" charset="-78"/>
              </a:rPr>
            </a:br>
            <a:endParaRPr lang="en-US" b="1" dirty="0"/>
          </a:p>
        </p:txBody>
      </p:sp>
      <p:sp>
        <p:nvSpPr>
          <p:cNvPr id="3" name="Content Placeholder 2"/>
          <p:cNvSpPr txBox="1">
            <a:spLocks/>
          </p:cNvSpPr>
          <p:nvPr/>
        </p:nvSpPr>
        <p:spPr>
          <a:xfrm>
            <a:off x="1981200" y="1600201"/>
            <a:ext cx="8229600" cy="4525963"/>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63525" indent="0" algn="just" rtl="1">
              <a:buNone/>
              <a:tabLst>
                <a:tab pos="263525" algn="l"/>
                <a:tab pos="358775" algn="l"/>
              </a:tabLst>
            </a:pPr>
            <a:r>
              <a:rPr lang="ar-SA" sz="3000" b="1" dirty="0">
                <a:latin typeface="Simplified Arabic" pitchFamily="18" charset="-78"/>
                <a:cs typeface="+mj-cs"/>
              </a:rPr>
              <a:t>يعتبر قطاع التعدين الأردني بشقيه الصناعات الاستخراجية والصناعات التحويلية من أهم الروافد للاقتصاد الوطني حيث يساهم بشكل فعال في</a:t>
            </a:r>
            <a:r>
              <a:rPr lang="ar-JO" sz="3000" b="1" dirty="0">
                <a:latin typeface="Simplified Arabic" pitchFamily="18" charset="-78"/>
                <a:cs typeface="+mj-cs"/>
              </a:rPr>
              <a:t>:</a:t>
            </a:r>
          </a:p>
          <a:p>
            <a:pPr marL="263525" indent="0" algn="just" rtl="1">
              <a:buNone/>
              <a:tabLst>
                <a:tab pos="263525" algn="l"/>
                <a:tab pos="358775" algn="l"/>
              </a:tabLst>
            </a:pPr>
            <a:endParaRPr lang="ar-JO" sz="3000" b="1" dirty="0">
              <a:latin typeface="Simplified Arabic" pitchFamily="18" charset="-78"/>
              <a:cs typeface="+mj-cs"/>
            </a:endParaRPr>
          </a:p>
          <a:p>
            <a:pPr marL="1168400" lvl="4" indent="-366713" algn="just" rtl="1">
              <a:lnSpc>
                <a:spcPts val="2600"/>
              </a:lnSpc>
              <a:buClr>
                <a:srgbClr val="0070C0"/>
              </a:buClr>
              <a:buSzPct val="80000"/>
              <a:buFont typeface="Wingdings" pitchFamily="2" charset="2"/>
              <a:buChar char="ü"/>
            </a:pPr>
            <a:r>
              <a:rPr lang="ar-SA" sz="3100" b="1" dirty="0">
                <a:latin typeface="Simplified Arabic" pitchFamily="18" charset="-78"/>
                <a:cs typeface="+mj-cs"/>
              </a:rPr>
              <a:t>المساهمة في الناتج المحلي الإجمالي.</a:t>
            </a:r>
            <a:endParaRPr lang="ar-JO" sz="3100" b="1" dirty="0">
              <a:latin typeface="Simplified Arabic" pitchFamily="18" charset="-78"/>
              <a:cs typeface="+mj-cs"/>
            </a:endParaRPr>
          </a:p>
          <a:p>
            <a:pPr marL="1168400" indent="-366713" algn="just" rtl="1">
              <a:lnSpc>
                <a:spcPts val="2600"/>
              </a:lnSpc>
              <a:buClr>
                <a:srgbClr val="0070C0"/>
              </a:buClr>
              <a:buSzPct val="80000"/>
              <a:buFont typeface="Wingdings" pitchFamily="2" charset="2"/>
              <a:buChar char="ü"/>
            </a:pPr>
            <a:r>
              <a:rPr lang="ar-SA" sz="3000" b="1" dirty="0">
                <a:latin typeface="Simplified Arabic" pitchFamily="18" charset="-78"/>
                <a:cs typeface="+mj-cs"/>
              </a:rPr>
              <a:t>تشغيل الأيدي العاملة المحلية</a:t>
            </a:r>
            <a:r>
              <a:rPr lang="ar-JO" sz="3000" b="1" dirty="0">
                <a:latin typeface="Simplified Arabic" pitchFamily="18" charset="-78"/>
                <a:cs typeface="+mj-cs"/>
              </a:rPr>
              <a:t>.</a:t>
            </a:r>
            <a:r>
              <a:rPr lang="ar-SA" sz="3000" b="1" dirty="0">
                <a:latin typeface="Simplified Arabic" pitchFamily="18" charset="-78"/>
                <a:cs typeface="+mj-cs"/>
              </a:rPr>
              <a:t> </a:t>
            </a:r>
            <a:endParaRPr lang="ar-JO" sz="3000" b="1" dirty="0">
              <a:latin typeface="Simplified Arabic" pitchFamily="18" charset="-78"/>
              <a:cs typeface="+mj-cs"/>
            </a:endParaRPr>
          </a:p>
          <a:p>
            <a:pPr marL="1168400" indent="-366713" algn="just" rtl="1">
              <a:lnSpc>
                <a:spcPts val="2600"/>
              </a:lnSpc>
              <a:buClr>
                <a:srgbClr val="0070C0"/>
              </a:buClr>
              <a:buSzPct val="80000"/>
              <a:buFont typeface="Wingdings" pitchFamily="2" charset="2"/>
              <a:buChar char="ü"/>
            </a:pPr>
            <a:r>
              <a:rPr lang="ar-SA" sz="3000" b="1" dirty="0">
                <a:latin typeface="Simplified Arabic" pitchFamily="18" charset="-78"/>
                <a:cs typeface="+mj-cs"/>
              </a:rPr>
              <a:t>تغطية حاجة السوق المحلي من الخامات الأولية </a:t>
            </a:r>
            <a:r>
              <a:rPr lang="ar-JO" sz="3000" b="1" dirty="0">
                <a:latin typeface="Simplified Arabic" pitchFamily="18" charset="-78"/>
                <a:cs typeface="+mj-cs"/>
              </a:rPr>
              <a:t>والوسيطة والنهائية</a:t>
            </a:r>
          </a:p>
          <a:p>
            <a:pPr marL="1168400" indent="-366713" algn="just" rtl="1">
              <a:lnSpc>
                <a:spcPts val="2600"/>
              </a:lnSpc>
              <a:buClr>
                <a:srgbClr val="0070C0"/>
              </a:buClr>
              <a:buSzPct val="80000"/>
              <a:buFont typeface="Wingdings" pitchFamily="2" charset="2"/>
              <a:buChar char="ü"/>
            </a:pPr>
            <a:r>
              <a:rPr lang="ar-SA" sz="3000" b="1" dirty="0">
                <a:latin typeface="Simplified Arabic" pitchFamily="18" charset="-78"/>
                <a:cs typeface="+mj-cs"/>
              </a:rPr>
              <a:t>رفد خزينة الدولة بما يتحصل من ضرائب و</a:t>
            </a:r>
            <a:r>
              <a:rPr lang="ar-JO" sz="3000" b="1" dirty="0">
                <a:latin typeface="Simplified Arabic" pitchFamily="18" charset="-78"/>
                <a:cs typeface="+mj-cs"/>
              </a:rPr>
              <a:t>عائدات</a:t>
            </a:r>
            <a:r>
              <a:rPr lang="ar-SA" sz="3000" b="1" dirty="0">
                <a:latin typeface="Simplified Arabic" pitchFamily="18" charset="-78"/>
                <a:cs typeface="+mj-cs"/>
              </a:rPr>
              <a:t> ورسوم التعدين. </a:t>
            </a:r>
            <a:endParaRPr lang="ar-JO" sz="3000" b="1" dirty="0">
              <a:latin typeface="Simplified Arabic" pitchFamily="18" charset="-78"/>
              <a:cs typeface="+mj-cs"/>
            </a:endParaRPr>
          </a:p>
          <a:p>
            <a:pPr marL="1168400" indent="-366713" algn="just" rtl="1">
              <a:lnSpc>
                <a:spcPts val="2600"/>
              </a:lnSpc>
              <a:buClr>
                <a:srgbClr val="0070C0"/>
              </a:buClr>
              <a:buSzPct val="80000"/>
              <a:buFont typeface="Wingdings" pitchFamily="2" charset="2"/>
              <a:buChar char="ü"/>
            </a:pPr>
            <a:r>
              <a:rPr kumimoji="1" lang="ar-SA" sz="3000" b="1" dirty="0">
                <a:latin typeface="Simplified Arabic" pitchFamily="18" charset="-78"/>
                <a:cs typeface="+mj-cs"/>
              </a:rPr>
              <a:t>تطوير البنية الأساسية في المناطق التي تتواجد فيها هذه الخامات</a:t>
            </a:r>
            <a:r>
              <a:rPr kumimoji="1" lang="ar-JO" sz="3000" b="1" dirty="0">
                <a:latin typeface="Simplified Arabic" pitchFamily="18" charset="-78"/>
                <a:cs typeface="+mj-cs"/>
              </a:rPr>
              <a:t>.</a:t>
            </a:r>
            <a:r>
              <a:rPr kumimoji="1" lang="ar-SA" sz="3000" b="1" dirty="0">
                <a:latin typeface="Simplified Arabic" pitchFamily="18" charset="-78"/>
                <a:cs typeface="+mj-cs"/>
              </a:rPr>
              <a:t> </a:t>
            </a:r>
            <a:endParaRPr kumimoji="1" lang="ar-JO" sz="3000" b="1" dirty="0">
              <a:latin typeface="Simplified Arabic" pitchFamily="18" charset="-78"/>
              <a:cs typeface="+mj-cs"/>
            </a:endParaRPr>
          </a:p>
          <a:p>
            <a:pPr marL="1168400" indent="-366713" algn="just" rtl="1">
              <a:lnSpc>
                <a:spcPts val="2600"/>
              </a:lnSpc>
              <a:buClr>
                <a:srgbClr val="0070C0"/>
              </a:buClr>
              <a:buSzPct val="80000"/>
              <a:buFont typeface="Wingdings" pitchFamily="2" charset="2"/>
              <a:buChar char="ü"/>
            </a:pPr>
            <a:r>
              <a:rPr kumimoji="1" lang="ar-JO" sz="3000" b="1" dirty="0">
                <a:latin typeface="Simplified Arabic" pitchFamily="18" charset="-78"/>
                <a:cs typeface="+mj-cs"/>
              </a:rPr>
              <a:t>تنمية المجتمع المحلي</a:t>
            </a:r>
          </a:p>
          <a:p>
            <a:endParaRPr lang="en-US" dirty="0"/>
          </a:p>
        </p:txBody>
      </p:sp>
    </p:spTree>
    <p:extLst>
      <p:ext uri="{BB962C8B-B14F-4D97-AF65-F5344CB8AC3E}">
        <p14:creationId xmlns:p14="http://schemas.microsoft.com/office/powerpoint/2010/main" val="706579177"/>
      </p:ext>
    </p:extLst>
  </p:cSld>
  <p:clrMapOvr>
    <a:masterClrMapping/>
  </p:clrMapOvr>
  <p:timing>
    <p:tnLst>
      <p:par>
        <p:cTn id="1" dur="indefinite" restart="never" nodeType="tmRoot"/>
      </p:par>
    </p:tnLst>
  </p:timing>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1051</TotalTime>
  <Words>1007</Words>
  <Application>Microsoft Office PowerPoint</Application>
  <PresentationFormat>Widescreen</PresentationFormat>
  <Paragraphs>84</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Simplified Arabic</vt:lpstr>
      <vt:lpstr>Times New Roman</vt:lpstr>
      <vt:lpstr>Tw Cen MT</vt:lpstr>
      <vt:lpstr>Wingdings</vt:lpstr>
      <vt:lpstr>Droplet</vt:lpstr>
      <vt:lpstr>دور الهيئة الرقابي والتنظيمي على قطاع التعدين في المملكة  </vt:lpstr>
      <vt:lpstr>مقدمة</vt:lpstr>
      <vt:lpstr>هيئة تنظيم قطاع الطاقة والمعادن </vt:lpstr>
      <vt:lpstr> تتولى الهيئة ما يلي :</vt:lpstr>
      <vt:lpstr>الأطر التشريعية ذات العلاقة باستغلال الثروات الطبيعية</vt:lpstr>
      <vt:lpstr>الأنظمة </vt:lpstr>
      <vt:lpstr>التعليمات والكودات</vt:lpstr>
      <vt:lpstr>PowerPoint Presentation</vt:lpstr>
      <vt:lpstr>PowerPoint Presentation</vt:lpstr>
      <vt:lpstr>أهمية قطاع التعدين</vt:lpstr>
      <vt:lpstr>مكونات قطاع التعدين</vt:lpstr>
      <vt:lpstr>مكونات قطاع التعدين</vt:lpstr>
      <vt:lpstr>حقوق التعدين الممنوحة لاستثمارات المعادن والصخور الصناعية</vt:lpstr>
      <vt:lpstr>PowerPoint Presentation</vt:lpstr>
      <vt:lpstr>شكرا لحسن إستماعكم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Azmi Almaseid</dc:creator>
  <cp:lastModifiedBy>Hisham Ababneh</cp:lastModifiedBy>
  <cp:revision>130</cp:revision>
  <dcterms:created xsi:type="dcterms:W3CDTF">2024-05-06T06:06:23Z</dcterms:created>
  <dcterms:modified xsi:type="dcterms:W3CDTF">2025-07-05T12:52:24Z</dcterms:modified>
</cp:coreProperties>
</file>